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2"/>
    <p:sldId id="257" r:id="rId63"/>
    <p:sldId id="258" r:id="rId64"/>
    <p:sldId id="259" r:id="rId65"/>
    <p:sldId id="260" r:id="rId66"/>
    <p:sldId id="261" r:id="rId67"/>
    <p:sldId id="262" r:id="rId68"/>
    <p:sldId id="263" r:id="rId69"/>
    <p:sldId id="264" r:id="rId70"/>
    <p:sldId id="265" r:id="rId7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ex Gyre Termes" charset="1" panose="00000500000000000000"/>
      <p:regular r:id="rId10"/>
    </p:embeddedFont>
    <p:embeddedFont>
      <p:font typeface="Tex Gyre Termes Bold" charset="1" panose="00000800000000000000"/>
      <p:regular r:id="rId11"/>
    </p:embeddedFont>
    <p:embeddedFont>
      <p:font typeface="Tex Gyre Termes Italics" charset="1" panose="00000500000000000000"/>
      <p:regular r:id="rId12"/>
    </p:embeddedFont>
    <p:embeddedFont>
      <p:font typeface="Tex Gyre Termes Bold Italics" charset="1" panose="00000800000000000000"/>
      <p:regular r:id="rId13"/>
    </p:embeddedFont>
    <p:embeddedFont>
      <p:font typeface="Poppins" charset="1" panose="00000500000000000000"/>
      <p:regular r:id="rId14"/>
    </p:embeddedFont>
    <p:embeddedFont>
      <p:font typeface="Poppins Bold" charset="1" panose="00000800000000000000"/>
      <p:regular r:id="rId15"/>
    </p:embeddedFont>
    <p:embeddedFont>
      <p:font typeface="Poppins Italics" charset="1" panose="00000500000000000000"/>
      <p:regular r:id="rId16"/>
    </p:embeddedFont>
    <p:embeddedFont>
      <p:font typeface="Poppins Bold Italics" charset="1" panose="00000800000000000000"/>
      <p:regular r:id="rId17"/>
    </p:embeddedFont>
    <p:embeddedFont>
      <p:font typeface="Poppins Thin" charset="1" panose="00000300000000000000"/>
      <p:regular r:id="rId18"/>
    </p:embeddedFont>
    <p:embeddedFont>
      <p:font typeface="Poppins Thin Italics" charset="1" panose="00000300000000000000"/>
      <p:regular r:id="rId19"/>
    </p:embeddedFont>
    <p:embeddedFont>
      <p:font typeface="Poppins Extra-Light" charset="1" panose="00000300000000000000"/>
      <p:regular r:id="rId20"/>
    </p:embeddedFont>
    <p:embeddedFont>
      <p:font typeface="Poppins Extra-Light Italics" charset="1" panose="00000300000000000000"/>
      <p:regular r:id="rId21"/>
    </p:embeddedFont>
    <p:embeddedFont>
      <p:font typeface="Poppins Light" charset="1" panose="00000400000000000000"/>
      <p:regular r:id="rId22"/>
    </p:embeddedFont>
    <p:embeddedFont>
      <p:font typeface="Poppins Light Italics" charset="1" panose="00000400000000000000"/>
      <p:regular r:id="rId23"/>
    </p:embeddedFont>
    <p:embeddedFont>
      <p:font typeface="Poppins Medium" charset="1" panose="00000600000000000000"/>
      <p:regular r:id="rId24"/>
    </p:embeddedFont>
    <p:embeddedFont>
      <p:font typeface="Poppins Medium Italics" charset="1" panose="00000600000000000000"/>
      <p:regular r:id="rId25"/>
    </p:embeddedFont>
    <p:embeddedFont>
      <p:font typeface="Poppins Semi-Bold" charset="1" panose="00000700000000000000"/>
      <p:regular r:id="rId26"/>
    </p:embeddedFont>
    <p:embeddedFont>
      <p:font typeface="Poppins Semi-Bold Italics" charset="1" panose="00000700000000000000"/>
      <p:regular r:id="rId27"/>
    </p:embeddedFont>
    <p:embeddedFont>
      <p:font typeface="Poppins Ultra-Bold" charset="1" panose="00000900000000000000"/>
      <p:regular r:id="rId28"/>
    </p:embeddedFont>
    <p:embeddedFont>
      <p:font typeface="Poppins Ultra-Bold Italics" charset="1" panose="00000900000000000000"/>
      <p:regular r:id="rId29"/>
    </p:embeddedFont>
    <p:embeddedFont>
      <p:font typeface="Poppins Heavy" charset="1" panose="00000A00000000000000"/>
      <p:regular r:id="rId30"/>
    </p:embeddedFont>
    <p:embeddedFont>
      <p:font typeface="Poppins Heavy Italics" charset="1" panose="00000A00000000000000"/>
      <p:regular r:id="rId31"/>
    </p:embeddedFont>
    <p:embeddedFont>
      <p:font typeface="Childos Arabic" charset="1" panose="00000500000000000000"/>
      <p:regular r:id="rId32"/>
    </p:embeddedFont>
    <p:embeddedFont>
      <p:font typeface="Childos Arabic Bold" charset="1" panose="00000800000000000000"/>
      <p:regular r:id="rId33"/>
    </p:embeddedFont>
    <p:embeddedFont>
      <p:font typeface="Childos Arabic Light" charset="1" panose="00000400000000000000"/>
      <p:regular r:id="rId34"/>
    </p:embeddedFont>
    <p:embeddedFont>
      <p:font typeface="Childos Arabic Medium" charset="1" panose="00000600000000000000"/>
      <p:regular r:id="rId35"/>
    </p:embeddedFont>
    <p:embeddedFont>
      <p:font typeface="Childos Arabic Semi-Bold" charset="1" panose="00000700000000000000"/>
      <p:regular r:id="rId36"/>
    </p:embeddedFont>
    <p:embeddedFont>
      <p:font typeface="Nourd" charset="1" panose="00000500000000000000"/>
      <p:regular r:id="rId37"/>
    </p:embeddedFont>
    <p:embeddedFont>
      <p:font typeface="Nourd Bold" charset="1" panose="00000800000000000000"/>
      <p:regular r:id="rId38"/>
    </p:embeddedFont>
    <p:embeddedFont>
      <p:font typeface="Nourd Light" charset="1" panose="00000400000000000000"/>
      <p:regular r:id="rId39"/>
    </p:embeddedFont>
    <p:embeddedFont>
      <p:font typeface="Nourd Medium" charset="1" panose="00000600000000000000"/>
      <p:regular r:id="rId40"/>
    </p:embeddedFont>
    <p:embeddedFont>
      <p:font typeface="Nourd Semi-Bold" charset="1" panose="00000700000000000000"/>
      <p:regular r:id="rId41"/>
    </p:embeddedFont>
    <p:embeddedFont>
      <p:font typeface="Nourd Heavy" charset="1" panose="00000A00000000000000"/>
      <p:regular r:id="rId42"/>
    </p:embeddedFont>
    <p:embeddedFont>
      <p:font typeface="Montserrat" charset="1" panose="00000500000000000000"/>
      <p:regular r:id="rId43"/>
    </p:embeddedFont>
    <p:embeddedFont>
      <p:font typeface="Montserrat Bold" charset="1" panose="00000800000000000000"/>
      <p:regular r:id="rId44"/>
    </p:embeddedFont>
    <p:embeddedFont>
      <p:font typeface="Montserrat Italics" charset="1" panose="00000500000000000000"/>
      <p:regular r:id="rId45"/>
    </p:embeddedFont>
    <p:embeddedFont>
      <p:font typeface="Montserrat Bold Italics" charset="1" panose="00000800000000000000"/>
      <p:regular r:id="rId46"/>
    </p:embeddedFont>
    <p:embeddedFont>
      <p:font typeface="Montserrat Thin" charset="1" panose="00000300000000000000"/>
      <p:regular r:id="rId47"/>
    </p:embeddedFont>
    <p:embeddedFont>
      <p:font typeface="Montserrat Thin Italics" charset="1" panose="00000300000000000000"/>
      <p:regular r:id="rId48"/>
    </p:embeddedFont>
    <p:embeddedFont>
      <p:font typeface="Montserrat Extra-Light" charset="1" panose="00000300000000000000"/>
      <p:regular r:id="rId49"/>
    </p:embeddedFont>
    <p:embeddedFont>
      <p:font typeface="Montserrat Extra-Light Italics" charset="1" panose="00000300000000000000"/>
      <p:regular r:id="rId50"/>
    </p:embeddedFont>
    <p:embeddedFont>
      <p:font typeface="Montserrat Light" charset="1" panose="00000400000000000000"/>
      <p:regular r:id="rId51"/>
    </p:embeddedFont>
    <p:embeddedFont>
      <p:font typeface="Montserrat Light Italics" charset="1" panose="00000400000000000000"/>
      <p:regular r:id="rId52"/>
    </p:embeddedFont>
    <p:embeddedFont>
      <p:font typeface="Montserrat Medium" charset="1" panose="00000600000000000000"/>
      <p:regular r:id="rId53"/>
    </p:embeddedFont>
    <p:embeddedFont>
      <p:font typeface="Montserrat Medium Italics" charset="1" panose="00000600000000000000"/>
      <p:regular r:id="rId54"/>
    </p:embeddedFont>
    <p:embeddedFont>
      <p:font typeface="Montserrat Semi-Bold" charset="1" panose="00000700000000000000"/>
      <p:regular r:id="rId55"/>
    </p:embeddedFont>
    <p:embeddedFont>
      <p:font typeface="Montserrat Semi-Bold Italics" charset="1" panose="00000700000000000000"/>
      <p:regular r:id="rId56"/>
    </p:embeddedFont>
    <p:embeddedFont>
      <p:font typeface="Montserrat Ultra-Bold" charset="1" panose="00000900000000000000"/>
      <p:regular r:id="rId57"/>
    </p:embeddedFont>
    <p:embeddedFont>
      <p:font typeface="Montserrat Ultra-Bold Italics" charset="1" panose="00000900000000000000"/>
      <p:regular r:id="rId58"/>
    </p:embeddedFont>
    <p:embeddedFont>
      <p:font typeface="Montserrat Heavy" charset="1" panose="00000A00000000000000"/>
      <p:regular r:id="rId59"/>
    </p:embeddedFont>
    <p:embeddedFont>
      <p:font typeface="Montserrat Heavy Italics" charset="1" panose="00000A00000000000000"/>
      <p:regular r:id="rId60"/>
    </p:embeddedFont>
    <p:embeddedFont>
      <p:font typeface="Bryndan Write" charset="1" panose="02000503000000000000"/>
      <p:regular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slides/slide1.xml" Type="http://schemas.openxmlformats.org/officeDocument/2006/relationships/slide"/><Relationship Id="rId63" Target="slides/slide2.xml" Type="http://schemas.openxmlformats.org/officeDocument/2006/relationships/slide"/><Relationship Id="rId64" Target="slides/slide3.xml" Type="http://schemas.openxmlformats.org/officeDocument/2006/relationships/slide"/><Relationship Id="rId65" Target="slides/slide4.xml" Type="http://schemas.openxmlformats.org/officeDocument/2006/relationships/slide"/><Relationship Id="rId66" Target="slides/slide5.xml" Type="http://schemas.openxmlformats.org/officeDocument/2006/relationships/slide"/><Relationship Id="rId67" Target="slides/slide6.xml" Type="http://schemas.openxmlformats.org/officeDocument/2006/relationships/slide"/><Relationship Id="rId68" Target="slides/slide7.xml" Type="http://schemas.openxmlformats.org/officeDocument/2006/relationships/slide"/><Relationship Id="rId69" Target="slides/slide8.xml" Type="http://schemas.openxmlformats.org/officeDocument/2006/relationships/slide"/><Relationship Id="rId7" Target="fonts/font7.fntdata" Type="http://schemas.openxmlformats.org/officeDocument/2006/relationships/font"/><Relationship Id="rId70" Target="slides/slide9.xml" Type="http://schemas.openxmlformats.org/officeDocument/2006/relationships/slide"/><Relationship Id="rId71" Target="slides/slide10.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jpe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jpeg" Type="http://schemas.openxmlformats.org/officeDocument/2006/relationships/image"/><Relationship Id="rId20" Target="../media/image21.sv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11" Target="../media/image30.png" Type="http://schemas.openxmlformats.org/officeDocument/2006/relationships/image"/><Relationship Id="rId12" Target="../media/image31.svg" Type="http://schemas.openxmlformats.org/officeDocument/2006/relationships/image"/><Relationship Id="rId13" Target="../media/image32.jpeg" Type="http://schemas.openxmlformats.org/officeDocument/2006/relationships/image"/><Relationship Id="rId14" Target="../media/image33.jpeg" Type="http://schemas.openxmlformats.org/officeDocument/2006/relationships/image"/><Relationship Id="rId15" Target="../media/image34.jpeg" Type="http://schemas.openxmlformats.org/officeDocument/2006/relationships/image"/><Relationship Id="rId2" Target="../media/image1.jpe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2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12" Target="../media/image6.png" Type="http://schemas.openxmlformats.org/officeDocument/2006/relationships/image"/><Relationship Id="rId13" Target="../media/image7.svg" Type="http://schemas.openxmlformats.org/officeDocument/2006/relationships/image"/><Relationship Id="rId2" Target="../media/image1.jpeg" Type="http://schemas.openxmlformats.org/officeDocument/2006/relationships/image"/><Relationship Id="rId3" Target="../media/image35.jpeg" Type="http://schemas.openxmlformats.org/officeDocument/2006/relationships/image"/><Relationship Id="rId4" Target="../media/VAF5t4lYItw.mp4" Type="http://schemas.openxmlformats.org/officeDocument/2006/relationships/video"/><Relationship Id="rId5" Target="../media/VAF5t4lYItw.mp4" Type="http://schemas.microsoft.com/office/2007/relationships/media"/><Relationship Id="rId6" Target="../media/image10.png" Type="http://schemas.openxmlformats.org/officeDocument/2006/relationships/image"/><Relationship Id="rId7" Target="../media/image11.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2" Target="../media/image1.jpe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2" Target="../media/image1.jpeg" Type="http://schemas.openxmlformats.org/officeDocument/2006/relationships/image"/><Relationship Id="rId3" Target="../media/image40.png" Type="http://schemas.openxmlformats.org/officeDocument/2006/relationships/image"/><Relationship Id="rId4" Target="../media/image41.svg" Type="http://schemas.openxmlformats.org/officeDocument/2006/relationships/image"/><Relationship Id="rId5" Target="../media/image42.png" Type="http://schemas.openxmlformats.org/officeDocument/2006/relationships/image"/><Relationship Id="rId6" Target="../media/image4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44.png" Type="http://schemas.openxmlformats.org/officeDocument/2006/relationships/image"/><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2" Target="../media/image1.jpe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jpeg" Type="http://schemas.openxmlformats.org/officeDocument/2006/relationships/image"/><Relationship Id="rId20" Target="../media/image21.sv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2216375">
            <a:off x="5740800" y="922385"/>
            <a:ext cx="6806401" cy="5853504"/>
          </a:xfrm>
          <a:custGeom>
            <a:avLst/>
            <a:gdLst/>
            <a:ahLst/>
            <a:cxnLst/>
            <a:rect r="r" b="b" t="t" l="l"/>
            <a:pathLst>
              <a:path h="5853504" w="6806401">
                <a:moveTo>
                  <a:pt x="0" y="0"/>
                </a:moveTo>
                <a:lnTo>
                  <a:pt x="6806400" y="0"/>
                </a:lnTo>
                <a:lnTo>
                  <a:pt x="6806400" y="5853504"/>
                </a:lnTo>
                <a:lnTo>
                  <a:pt x="0" y="5853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58414" y="8553782"/>
            <a:ext cx="3574228" cy="2439411"/>
          </a:xfrm>
          <a:custGeom>
            <a:avLst/>
            <a:gdLst/>
            <a:ahLst/>
            <a:cxnLst/>
            <a:rect r="r" b="b" t="t" l="l"/>
            <a:pathLst>
              <a:path h="2439411" w="3574228">
                <a:moveTo>
                  <a:pt x="0" y="0"/>
                </a:moveTo>
                <a:lnTo>
                  <a:pt x="3574228" y="0"/>
                </a:lnTo>
                <a:lnTo>
                  <a:pt x="3574228" y="2439411"/>
                </a:lnTo>
                <a:lnTo>
                  <a:pt x="0" y="24394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820270" y="459188"/>
            <a:ext cx="4199183" cy="1030709"/>
          </a:xfrm>
          <a:custGeom>
            <a:avLst/>
            <a:gdLst/>
            <a:ahLst/>
            <a:cxnLst/>
            <a:rect r="r" b="b" t="t" l="l"/>
            <a:pathLst>
              <a:path h="1030709" w="4199183">
                <a:moveTo>
                  <a:pt x="0" y="0"/>
                </a:moveTo>
                <a:lnTo>
                  <a:pt x="4199183" y="0"/>
                </a:lnTo>
                <a:lnTo>
                  <a:pt x="4199183" y="1030709"/>
                </a:lnTo>
                <a:lnTo>
                  <a:pt x="0" y="10307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5852970" y="8281360"/>
            <a:ext cx="2812659" cy="2984254"/>
          </a:xfrm>
          <a:custGeom>
            <a:avLst/>
            <a:gdLst/>
            <a:ahLst/>
            <a:cxnLst/>
            <a:rect r="r" b="b" t="t" l="l"/>
            <a:pathLst>
              <a:path h="2984254" w="2812659">
                <a:moveTo>
                  <a:pt x="0" y="0"/>
                </a:moveTo>
                <a:lnTo>
                  <a:pt x="2812660" y="0"/>
                </a:lnTo>
                <a:lnTo>
                  <a:pt x="2812660" y="2984254"/>
                </a:lnTo>
                <a:lnTo>
                  <a:pt x="0" y="298425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758414" y="-255839"/>
            <a:ext cx="3183313" cy="2216744"/>
          </a:xfrm>
          <a:custGeom>
            <a:avLst/>
            <a:gdLst/>
            <a:ahLst/>
            <a:cxnLst/>
            <a:rect r="r" b="b" t="t" l="l"/>
            <a:pathLst>
              <a:path h="2216744" w="3183313">
                <a:moveTo>
                  <a:pt x="0" y="0"/>
                </a:moveTo>
                <a:lnTo>
                  <a:pt x="3183313" y="0"/>
                </a:lnTo>
                <a:lnTo>
                  <a:pt x="3183313" y="2216743"/>
                </a:lnTo>
                <a:lnTo>
                  <a:pt x="0" y="221674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7950422" y="-1241235"/>
            <a:ext cx="4323175" cy="2703950"/>
          </a:xfrm>
          <a:custGeom>
            <a:avLst/>
            <a:gdLst/>
            <a:ahLst/>
            <a:cxnLst/>
            <a:rect r="r" b="b" t="t" l="l"/>
            <a:pathLst>
              <a:path h="2703950" w="4323175">
                <a:moveTo>
                  <a:pt x="0" y="0"/>
                </a:moveTo>
                <a:lnTo>
                  <a:pt x="4323176" y="0"/>
                </a:lnTo>
                <a:lnTo>
                  <a:pt x="4323176" y="2703950"/>
                </a:lnTo>
                <a:lnTo>
                  <a:pt x="0" y="270395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2546313">
            <a:off x="-2101172" y="5428761"/>
            <a:ext cx="3464537" cy="2166911"/>
          </a:xfrm>
          <a:custGeom>
            <a:avLst/>
            <a:gdLst/>
            <a:ahLst/>
            <a:cxnLst/>
            <a:rect r="r" b="b" t="t" l="l"/>
            <a:pathLst>
              <a:path h="2166911" w="3464537">
                <a:moveTo>
                  <a:pt x="0" y="0"/>
                </a:moveTo>
                <a:lnTo>
                  <a:pt x="3464538" y="0"/>
                </a:lnTo>
                <a:lnTo>
                  <a:pt x="3464538" y="2166911"/>
                </a:lnTo>
                <a:lnTo>
                  <a:pt x="0" y="216691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11686016" y="8553782"/>
            <a:ext cx="3439130" cy="3522386"/>
          </a:xfrm>
          <a:custGeom>
            <a:avLst/>
            <a:gdLst/>
            <a:ahLst/>
            <a:cxnLst/>
            <a:rect r="r" b="b" t="t" l="l"/>
            <a:pathLst>
              <a:path h="3522386" w="3439130">
                <a:moveTo>
                  <a:pt x="0" y="0"/>
                </a:moveTo>
                <a:lnTo>
                  <a:pt x="3439130" y="0"/>
                </a:lnTo>
                <a:lnTo>
                  <a:pt x="3439130" y="3522386"/>
                </a:lnTo>
                <a:lnTo>
                  <a:pt x="0" y="352238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1" id="11"/>
          <p:cNvSpPr/>
          <p:nvPr/>
        </p:nvSpPr>
        <p:spPr>
          <a:xfrm flipH="false" flipV="false" rot="0">
            <a:off x="3490204" y="-2113316"/>
            <a:ext cx="3627145" cy="3714953"/>
          </a:xfrm>
          <a:custGeom>
            <a:avLst/>
            <a:gdLst/>
            <a:ahLst/>
            <a:cxnLst/>
            <a:rect r="r" b="b" t="t" l="l"/>
            <a:pathLst>
              <a:path h="3714953" w="3627145">
                <a:moveTo>
                  <a:pt x="0" y="0"/>
                </a:moveTo>
                <a:lnTo>
                  <a:pt x="3627145" y="0"/>
                </a:lnTo>
                <a:lnTo>
                  <a:pt x="3627145" y="3714953"/>
                </a:lnTo>
                <a:lnTo>
                  <a:pt x="0" y="371495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2" id="12"/>
          <p:cNvSpPr/>
          <p:nvPr/>
        </p:nvSpPr>
        <p:spPr>
          <a:xfrm flipH="false" flipV="false" rot="0">
            <a:off x="4253903" y="8826204"/>
            <a:ext cx="3938421" cy="2921593"/>
          </a:xfrm>
          <a:custGeom>
            <a:avLst/>
            <a:gdLst/>
            <a:ahLst/>
            <a:cxnLst/>
            <a:rect r="r" b="b" t="t" l="l"/>
            <a:pathLst>
              <a:path h="2921593" w="3938421">
                <a:moveTo>
                  <a:pt x="0" y="0"/>
                </a:moveTo>
                <a:lnTo>
                  <a:pt x="3938421" y="0"/>
                </a:lnTo>
                <a:lnTo>
                  <a:pt x="3938421" y="2921592"/>
                </a:lnTo>
                <a:lnTo>
                  <a:pt x="0" y="292159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3" id="13"/>
          <p:cNvSpPr/>
          <p:nvPr/>
        </p:nvSpPr>
        <p:spPr>
          <a:xfrm flipH="false" flipV="false" rot="0">
            <a:off x="17545050" y="2668437"/>
            <a:ext cx="3842656" cy="3842656"/>
          </a:xfrm>
          <a:custGeom>
            <a:avLst/>
            <a:gdLst/>
            <a:ahLst/>
            <a:cxnLst/>
            <a:rect r="r" b="b" t="t" l="l"/>
            <a:pathLst>
              <a:path h="3842656" w="3842656">
                <a:moveTo>
                  <a:pt x="0" y="0"/>
                </a:moveTo>
                <a:lnTo>
                  <a:pt x="3842656" y="0"/>
                </a:lnTo>
                <a:lnTo>
                  <a:pt x="3842656" y="3842656"/>
                </a:lnTo>
                <a:lnTo>
                  <a:pt x="0" y="3842656"/>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TextBox 14" id="14"/>
          <p:cNvSpPr txBox="true"/>
          <p:nvPr/>
        </p:nvSpPr>
        <p:spPr>
          <a:xfrm rot="0">
            <a:off x="6056910" y="7427555"/>
            <a:ext cx="6174179" cy="542925"/>
          </a:xfrm>
          <a:prstGeom prst="rect">
            <a:avLst/>
          </a:prstGeom>
        </p:spPr>
        <p:txBody>
          <a:bodyPr anchor="t" rtlCol="false" tIns="0" lIns="0" bIns="0" rIns="0">
            <a:spAutoFit/>
          </a:bodyPr>
          <a:lstStyle/>
          <a:p>
            <a:pPr algn="ctr">
              <a:lnSpc>
                <a:spcPts val="4425"/>
              </a:lnSpc>
            </a:pPr>
            <a:r>
              <a:rPr lang="en-US" sz="2500">
                <a:solidFill>
                  <a:srgbClr val="F4ECE5"/>
                </a:solidFill>
                <a:latin typeface="Poppins Bold"/>
              </a:rPr>
              <a:t>Team 4: </a:t>
            </a:r>
            <a:r>
              <a:rPr lang="en-US" sz="2500">
                <a:solidFill>
                  <a:srgbClr val="FFE194"/>
                </a:solidFill>
                <a:latin typeface="Poppins Bold"/>
              </a:rPr>
              <a:t>AI Detectors</a:t>
            </a:r>
          </a:p>
        </p:txBody>
      </p:sp>
      <p:sp>
        <p:nvSpPr>
          <p:cNvPr name="TextBox 15" id="15"/>
          <p:cNvSpPr txBox="true"/>
          <p:nvPr/>
        </p:nvSpPr>
        <p:spPr>
          <a:xfrm rot="0">
            <a:off x="4789006" y="2497495"/>
            <a:ext cx="8709989" cy="5093019"/>
          </a:xfrm>
          <a:prstGeom prst="rect">
            <a:avLst/>
          </a:prstGeom>
        </p:spPr>
        <p:txBody>
          <a:bodyPr anchor="t" rtlCol="false" tIns="0" lIns="0" bIns="0" rIns="0">
            <a:spAutoFit/>
          </a:bodyPr>
          <a:lstStyle/>
          <a:p>
            <a:pPr algn="ctr">
              <a:lnSpc>
                <a:spcPts val="19080"/>
              </a:lnSpc>
            </a:pPr>
            <a:r>
              <a:rPr lang="en-US" sz="18524">
                <a:solidFill>
                  <a:srgbClr val="F4ECE5"/>
                </a:solidFill>
                <a:latin typeface="Bryndan Write Bold"/>
              </a:rPr>
              <a:t>Team project</a:t>
            </a:r>
          </a:p>
        </p:txBody>
      </p:sp>
      <p:sp>
        <p:nvSpPr>
          <p:cNvPr name="Freeform 16" id="16"/>
          <p:cNvSpPr/>
          <p:nvPr/>
        </p:nvSpPr>
        <p:spPr>
          <a:xfrm flipH="false" flipV="false" rot="0">
            <a:off x="9986296" y="8826204"/>
            <a:ext cx="971896" cy="1117122"/>
          </a:xfrm>
          <a:custGeom>
            <a:avLst/>
            <a:gdLst/>
            <a:ahLst/>
            <a:cxnLst/>
            <a:rect r="r" b="b" t="t" l="l"/>
            <a:pathLst>
              <a:path h="1117122" w="971896">
                <a:moveTo>
                  <a:pt x="0" y="0"/>
                </a:moveTo>
                <a:lnTo>
                  <a:pt x="971895" y="0"/>
                </a:lnTo>
                <a:lnTo>
                  <a:pt x="971895" y="1117121"/>
                </a:lnTo>
                <a:lnTo>
                  <a:pt x="0" y="111712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7" id="17"/>
          <p:cNvSpPr/>
          <p:nvPr/>
        </p:nvSpPr>
        <p:spPr>
          <a:xfrm flipH="false" flipV="false" rot="0">
            <a:off x="347295" y="2712965"/>
            <a:ext cx="971896" cy="1117122"/>
          </a:xfrm>
          <a:custGeom>
            <a:avLst/>
            <a:gdLst/>
            <a:ahLst/>
            <a:cxnLst/>
            <a:rect r="r" b="b" t="t" l="l"/>
            <a:pathLst>
              <a:path h="1117122" w="971896">
                <a:moveTo>
                  <a:pt x="0" y="0"/>
                </a:moveTo>
                <a:lnTo>
                  <a:pt x="971896" y="0"/>
                </a:lnTo>
                <a:lnTo>
                  <a:pt x="971896" y="1117122"/>
                </a:lnTo>
                <a:lnTo>
                  <a:pt x="0" y="1117122"/>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758414" y="8553782"/>
            <a:ext cx="3574228" cy="2439411"/>
          </a:xfrm>
          <a:custGeom>
            <a:avLst/>
            <a:gdLst/>
            <a:ahLst/>
            <a:cxnLst/>
            <a:rect r="r" b="b" t="t" l="l"/>
            <a:pathLst>
              <a:path h="2439411" w="3574228">
                <a:moveTo>
                  <a:pt x="0" y="0"/>
                </a:moveTo>
                <a:lnTo>
                  <a:pt x="3574228" y="0"/>
                </a:lnTo>
                <a:lnTo>
                  <a:pt x="3574228" y="2439411"/>
                </a:lnTo>
                <a:lnTo>
                  <a:pt x="0" y="24394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820270" y="459188"/>
            <a:ext cx="4199183" cy="1030709"/>
          </a:xfrm>
          <a:custGeom>
            <a:avLst/>
            <a:gdLst/>
            <a:ahLst/>
            <a:cxnLst/>
            <a:rect r="r" b="b" t="t" l="l"/>
            <a:pathLst>
              <a:path h="1030709" w="4199183">
                <a:moveTo>
                  <a:pt x="0" y="0"/>
                </a:moveTo>
                <a:lnTo>
                  <a:pt x="4199183" y="0"/>
                </a:lnTo>
                <a:lnTo>
                  <a:pt x="4199183" y="1030709"/>
                </a:lnTo>
                <a:lnTo>
                  <a:pt x="0" y="10307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5852970" y="8281360"/>
            <a:ext cx="2812659" cy="2984254"/>
          </a:xfrm>
          <a:custGeom>
            <a:avLst/>
            <a:gdLst/>
            <a:ahLst/>
            <a:cxnLst/>
            <a:rect r="r" b="b" t="t" l="l"/>
            <a:pathLst>
              <a:path h="2984254" w="2812659">
                <a:moveTo>
                  <a:pt x="0" y="0"/>
                </a:moveTo>
                <a:lnTo>
                  <a:pt x="2812660" y="0"/>
                </a:lnTo>
                <a:lnTo>
                  <a:pt x="2812660" y="2984254"/>
                </a:lnTo>
                <a:lnTo>
                  <a:pt x="0" y="29842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758414" y="-255839"/>
            <a:ext cx="3183313" cy="2216744"/>
          </a:xfrm>
          <a:custGeom>
            <a:avLst/>
            <a:gdLst/>
            <a:ahLst/>
            <a:cxnLst/>
            <a:rect r="r" b="b" t="t" l="l"/>
            <a:pathLst>
              <a:path h="2216744" w="3183313">
                <a:moveTo>
                  <a:pt x="0" y="0"/>
                </a:moveTo>
                <a:lnTo>
                  <a:pt x="3183313" y="0"/>
                </a:lnTo>
                <a:lnTo>
                  <a:pt x="3183313" y="2216743"/>
                </a:lnTo>
                <a:lnTo>
                  <a:pt x="0" y="221674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7950422" y="-1241235"/>
            <a:ext cx="4323175" cy="2703950"/>
          </a:xfrm>
          <a:custGeom>
            <a:avLst/>
            <a:gdLst/>
            <a:ahLst/>
            <a:cxnLst/>
            <a:rect r="r" b="b" t="t" l="l"/>
            <a:pathLst>
              <a:path h="2703950" w="4323175">
                <a:moveTo>
                  <a:pt x="0" y="0"/>
                </a:moveTo>
                <a:lnTo>
                  <a:pt x="4323176" y="0"/>
                </a:lnTo>
                <a:lnTo>
                  <a:pt x="4323176" y="2703950"/>
                </a:lnTo>
                <a:lnTo>
                  <a:pt x="0" y="270395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2546313">
            <a:off x="-2101172" y="5428761"/>
            <a:ext cx="3464537" cy="2166911"/>
          </a:xfrm>
          <a:custGeom>
            <a:avLst/>
            <a:gdLst/>
            <a:ahLst/>
            <a:cxnLst/>
            <a:rect r="r" b="b" t="t" l="l"/>
            <a:pathLst>
              <a:path h="2166911" w="3464537">
                <a:moveTo>
                  <a:pt x="0" y="0"/>
                </a:moveTo>
                <a:lnTo>
                  <a:pt x="3464538" y="0"/>
                </a:lnTo>
                <a:lnTo>
                  <a:pt x="3464538" y="2166911"/>
                </a:lnTo>
                <a:lnTo>
                  <a:pt x="0" y="216691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11686016" y="8553782"/>
            <a:ext cx="3439130" cy="3522386"/>
          </a:xfrm>
          <a:custGeom>
            <a:avLst/>
            <a:gdLst/>
            <a:ahLst/>
            <a:cxnLst/>
            <a:rect r="r" b="b" t="t" l="l"/>
            <a:pathLst>
              <a:path h="3522386" w="3439130">
                <a:moveTo>
                  <a:pt x="0" y="0"/>
                </a:moveTo>
                <a:lnTo>
                  <a:pt x="3439130" y="0"/>
                </a:lnTo>
                <a:lnTo>
                  <a:pt x="3439130" y="3522386"/>
                </a:lnTo>
                <a:lnTo>
                  <a:pt x="0" y="35223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3490204" y="-2113316"/>
            <a:ext cx="3627145" cy="3714953"/>
          </a:xfrm>
          <a:custGeom>
            <a:avLst/>
            <a:gdLst/>
            <a:ahLst/>
            <a:cxnLst/>
            <a:rect r="r" b="b" t="t" l="l"/>
            <a:pathLst>
              <a:path h="3714953" w="3627145">
                <a:moveTo>
                  <a:pt x="0" y="0"/>
                </a:moveTo>
                <a:lnTo>
                  <a:pt x="3627145" y="0"/>
                </a:lnTo>
                <a:lnTo>
                  <a:pt x="3627145" y="3714953"/>
                </a:lnTo>
                <a:lnTo>
                  <a:pt x="0" y="371495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1" id="11"/>
          <p:cNvSpPr/>
          <p:nvPr/>
        </p:nvSpPr>
        <p:spPr>
          <a:xfrm flipH="false" flipV="false" rot="0">
            <a:off x="4253903" y="8826204"/>
            <a:ext cx="3938421" cy="2921593"/>
          </a:xfrm>
          <a:custGeom>
            <a:avLst/>
            <a:gdLst/>
            <a:ahLst/>
            <a:cxnLst/>
            <a:rect r="r" b="b" t="t" l="l"/>
            <a:pathLst>
              <a:path h="2921593" w="3938421">
                <a:moveTo>
                  <a:pt x="0" y="0"/>
                </a:moveTo>
                <a:lnTo>
                  <a:pt x="3938421" y="0"/>
                </a:lnTo>
                <a:lnTo>
                  <a:pt x="3938421" y="2921592"/>
                </a:lnTo>
                <a:lnTo>
                  <a:pt x="0" y="292159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2" id="12"/>
          <p:cNvSpPr/>
          <p:nvPr/>
        </p:nvSpPr>
        <p:spPr>
          <a:xfrm flipH="false" flipV="false" rot="0">
            <a:off x="17545050" y="2668437"/>
            <a:ext cx="3842656" cy="3842656"/>
          </a:xfrm>
          <a:custGeom>
            <a:avLst/>
            <a:gdLst/>
            <a:ahLst/>
            <a:cxnLst/>
            <a:rect r="r" b="b" t="t" l="l"/>
            <a:pathLst>
              <a:path h="3842656" w="3842656">
                <a:moveTo>
                  <a:pt x="0" y="0"/>
                </a:moveTo>
                <a:lnTo>
                  <a:pt x="3842656" y="0"/>
                </a:lnTo>
                <a:lnTo>
                  <a:pt x="3842656" y="3842656"/>
                </a:lnTo>
                <a:lnTo>
                  <a:pt x="0" y="3842656"/>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TextBox 13" id="13"/>
          <p:cNvSpPr txBox="true"/>
          <p:nvPr/>
        </p:nvSpPr>
        <p:spPr>
          <a:xfrm rot="0">
            <a:off x="2095777" y="4140063"/>
            <a:ext cx="14096446" cy="2102123"/>
          </a:xfrm>
          <a:prstGeom prst="rect">
            <a:avLst/>
          </a:prstGeom>
        </p:spPr>
        <p:txBody>
          <a:bodyPr anchor="t" rtlCol="false" tIns="0" lIns="0" bIns="0" rIns="0">
            <a:spAutoFit/>
          </a:bodyPr>
          <a:lstStyle/>
          <a:p>
            <a:pPr algn="ctr">
              <a:lnSpc>
                <a:spcPts val="14874"/>
              </a:lnSpc>
            </a:pPr>
            <a:r>
              <a:rPr lang="en-US" sz="14441">
                <a:solidFill>
                  <a:srgbClr val="F4ECE5"/>
                </a:solidFill>
                <a:latin typeface="Bryndan Write Bold"/>
              </a:rPr>
              <a:t>THANK YOU!</a:t>
            </a:r>
          </a:p>
        </p:txBody>
      </p:sp>
      <p:sp>
        <p:nvSpPr>
          <p:cNvPr name="Freeform 14" id="14"/>
          <p:cNvSpPr/>
          <p:nvPr/>
        </p:nvSpPr>
        <p:spPr>
          <a:xfrm flipH="false" flipV="false" rot="0">
            <a:off x="9986296" y="8826204"/>
            <a:ext cx="971896" cy="1117122"/>
          </a:xfrm>
          <a:custGeom>
            <a:avLst/>
            <a:gdLst/>
            <a:ahLst/>
            <a:cxnLst/>
            <a:rect r="r" b="b" t="t" l="l"/>
            <a:pathLst>
              <a:path h="1117122" w="971896">
                <a:moveTo>
                  <a:pt x="0" y="0"/>
                </a:moveTo>
                <a:lnTo>
                  <a:pt x="971895" y="0"/>
                </a:lnTo>
                <a:lnTo>
                  <a:pt x="971895" y="1117121"/>
                </a:lnTo>
                <a:lnTo>
                  <a:pt x="0" y="1117121"/>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5" id="15"/>
          <p:cNvSpPr/>
          <p:nvPr/>
        </p:nvSpPr>
        <p:spPr>
          <a:xfrm flipH="false" flipV="false" rot="0">
            <a:off x="347295" y="2712965"/>
            <a:ext cx="971896" cy="1117122"/>
          </a:xfrm>
          <a:custGeom>
            <a:avLst/>
            <a:gdLst/>
            <a:ahLst/>
            <a:cxnLst/>
            <a:rect r="r" b="b" t="t" l="l"/>
            <a:pathLst>
              <a:path h="1117122" w="971896">
                <a:moveTo>
                  <a:pt x="0" y="0"/>
                </a:moveTo>
                <a:lnTo>
                  <a:pt x="971896" y="0"/>
                </a:lnTo>
                <a:lnTo>
                  <a:pt x="971896" y="1117122"/>
                </a:lnTo>
                <a:lnTo>
                  <a:pt x="0" y="1117122"/>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true" flipV="false" rot="-558183">
            <a:off x="1778967" y="8316308"/>
            <a:ext cx="938070" cy="1093090"/>
          </a:xfrm>
          <a:custGeom>
            <a:avLst/>
            <a:gdLst/>
            <a:ahLst/>
            <a:cxnLst/>
            <a:rect r="r" b="b" t="t" l="l"/>
            <a:pathLst>
              <a:path h="1093090" w="938070">
                <a:moveTo>
                  <a:pt x="938070" y="0"/>
                </a:moveTo>
                <a:lnTo>
                  <a:pt x="0" y="0"/>
                </a:lnTo>
                <a:lnTo>
                  <a:pt x="0" y="1093091"/>
                </a:lnTo>
                <a:lnTo>
                  <a:pt x="938070" y="1093091"/>
                </a:lnTo>
                <a:lnTo>
                  <a:pt x="93807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6637509" y="943577"/>
            <a:ext cx="5607167" cy="2534266"/>
          </a:xfrm>
          <a:prstGeom prst="rect">
            <a:avLst/>
          </a:prstGeom>
        </p:spPr>
        <p:txBody>
          <a:bodyPr anchor="t" rtlCol="false" tIns="0" lIns="0" bIns="0" rIns="0">
            <a:spAutoFit/>
          </a:bodyPr>
          <a:lstStyle/>
          <a:p>
            <a:pPr algn="l" marL="0" indent="0" lvl="1">
              <a:lnSpc>
                <a:spcPts val="18030"/>
              </a:lnSpc>
              <a:spcBef>
                <a:spcPct val="0"/>
              </a:spcBef>
            </a:pPr>
            <a:r>
              <a:rPr lang="en-US" sz="17505">
                <a:solidFill>
                  <a:srgbClr val="F4ECE5"/>
                </a:solidFill>
                <a:latin typeface="Bryndan Write Bold"/>
              </a:rPr>
              <a:t>TEAM</a:t>
            </a:r>
          </a:p>
        </p:txBody>
      </p:sp>
      <p:sp>
        <p:nvSpPr>
          <p:cNvPr name="Freeform 5" id="5"/>
          <p:cNvSpPr/>
          <p:nvPr/>
        </p:nvSpPr>
        <p:spPr>
          <a:xfrm flipH="false" flipV="false" rot="0">
            <a:off x="16177542" y="7883725"/>
            <a:ext cx="3365469" cy="1958258"/>
          </a:xfrm>
          <a:custGeom>
            <a:avLst/>
            <a:gdLst/>
            <a:ahLst/>
            <a:cxnLst/>
            <a:rect r="r" b="b" t="t" l="l"/>
            <a:pathLst>
              <a:path h="1958258" w="3365469">
                <a:moveTo>
                  <a:pt x="0" y="0"/>
                </a:moveTo>
                <a:lnTo>
                  <a:pt x="3365469" y="0"/>
                </a:lnTo>
                <a:lnTo>
                  <a:pt x="3365469" y="1958257"/>
                </a:lnTo>
                <a:lnTo>
                  <a:pt x="0" y="19582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4269501">
            <a:off x="12105198" y="538142"/>
            <a:ext cx="1426360" cy="1211109"/>
          </a:xfrm>
          <a:custGeom>
            <a:avLst/>
            <a:gdLst/>
            <a:ahLst/>
            <a:cxnLst/>
            <a:rect r="r" b="b" t="t" l="l"/>
            <a:pathLst>
              <a:path h="1211109" w="1426360">
                <a:moveTo>
                  <a:pt x="0" y="0"/>
                </a:moveTo>
                <a:lnTo>
                  <a:pt x="1426360" y="0"/>
                </a:lnTo>
                <a:lnTo>
                  <a:pt x="1426360" y="1211110"/>
                </a:lnTo>
                <a:lnTo>
                  <a:pt x="0" y="12111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3574406">
            <a:off x="1346404" y="742490"/>
            <a:ext cx="2970518" cy="2803089"/>
          </a:xfrm>
          <a:custGeom>
            <a:avLst/>
            <a:gdLst/>
            <a:ahLst/>
            <a:cxnLst/>
            <a:rect r="r" b="b" t="t" l="l"/>
            <a:pathLst>
              <a:path h="2803089" w="2970518">
                <a:moveTo>
                  <a:pt x="0" y="0"/>
                </a:moveTo>
                <a:lnTo>
                  <a:pt x="2970519" y="0"/>
                </a:lnTo>
                <a:lnTo>
                  <a:pt x="2970519" y="2803089"/>
                </a:lnTo>
                <a:lnTo>
                  <a:pt x="0" y="280308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7615591" y="3792569"/>
            <a:ext cx="3281790" cy="3078916"/>
          </a:xfrm>
          <a:custGeom>
            <a:avLst/>
            <a:gdLst/>
            <a:ahLst/>
            <a:cxnLst/>
            <a:rect r="r" b="b" t="t" l="l"/>
            <a:pathLst>
              <a:path h="3078916" w="3281790">
                <a:moveTo>
                  <a:pt x="0" y="0"/>
                </a:moveTo>
                <a:lnTo>
                  <a:pt x="3281790" y="0"/>
                </a:lnTo>
                <a:lnTo>
                  <a:pt x="3281790" y="3078916"/>
                </a:lnTo>
                <a:lnTo>
                  <a:pt x="0" y="307891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4014462" y="3792569"/>
            <a:ext cx="3281790" cy="3078916"/>
          </a:xfrm>
          <a:custGeom>
            <a:avLst/>
            <a:gdLst/>
            <a:ahLst/>
            <a:cxnLst/>
            <a:rect r="r" b="b" t="t" l="l"/>
            <a:pathLst>
              <a:path h="3078916" w="3281790">
                <a:moveTo>
                  <a:pt x="0" y="0"/>
                </a:moveTo>
                <a:lnTo>
                  <a:pt x="3281791" y="0"/>
                </a:lnTo>
                <a:lnTo>
                  <a:pt x="3281791" y="3078916"/>
                </a:lnTo>
                <a:lnTo>
                  <a:pt x="0" y="307891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0" id="10"/>
          <p:cNvGrpSpPr>
            <a:grpSpLocks noChangeAspect="true"/>
          </p:cNvGrpSpPr>
          <p:nvPr/>
        </p:nvGrpSpPr>
        <p:grpSpPr>
          <a:xfrm rot="0">
            <a:off x="7759836" y="3792569"/>
            <a:ext cx="2993300" cy="2993300"/>
            <a:chOff x="0" y="0"/>
            <a:chExt cx="12700000" cy="12700000"/>
          </a:xfrm>
        </p:grpSpPr>
        <p:sp>
          <p:nvSpPr>
            <p:cNvPr name="Freeform 11" id="11"/>
            <p:cNvSpPr/>
            <p:nvPr/>
          </p:nvSpPr>
          <p:spPr>
            <a:xfrm flipH="false" flipV="false" rot="0">
              <a:off x="-11430" y="857250"/>
              <a:ext cx="13009880" cy="11644630"/>
            </a:xfrm>
            <a:custGeom>
              <a:avLst/>
              <a:gdLst/>
              <a:ahLst/>
              <a:cxnLst/>
              <a:rect r="r" b="b" t="t" l="l"/>
              <a:pathLst>
                <a:path h="11644630" w="1300988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19" y="11470640"/>
                  </a:cubicBezTo>
                  <a:cubicBezTo>
                    <a:pt x="9123679" y="11334750"/>
                    <a:pt x="10237469" y="10519410"/>
                    <a:pt x="11071860" y="9767570"/>
                  </a:cubicBezTo>
                  <a:cubicBezTo>
                    <a:pt x="11625579" y="9268460"/>
                    <a:pt x="11971019" y="8576310"/>
                    <a:pt x="12202160" y="7867650"/>
                  </a:cubicBezTo>
                  <a:cubicBezTo>
                    <a:pt x="13009880" y="5401310"/>
                    <a:pt x="12348210" y="2322830"/>
                    <a:pt x="10152380" y="938530"/>
                  </a:cubicBezTo>
                  <a:close/>
                </a:path>
              </a:pathLst>
            </a:custGeom>
            <a:blipFill>
              <a:blip r:embed="rId13"/>
              <a:stretch>
                <a:fillRect l="0" t="-6580" r="0" b="-43929"/>
              </a:stretch>
            </a:blipFill>
          </p:spPr>
        </p:sp>
      </p:grpSp>
      <p:grpSp>
        <p:nvGrpSpPr>
          <p:cNvPr name="Group 12" id="12"/>
          <p:cNvGrpSpPr>
            <a:grpSpLocks noChangeAspect="true"/>
          </p:cNvGrpSpPr>
          <p:nvPr/>
        </p:nvGrpSpPr>
        <p:grpSpPr>
          <a:xfrm rot="0">
            <a:off x="4158707" y="3792569"/>
            <a:ext cx="2993300" cy="2993300"/>
            <a:chOff x="0" y="0"/>
            <a:chExt cx="12700000" cy="12700000"/>
          </a:xfrm>
        </p:grpSpPr>
        <p:sp>
          <p:nvSpPr>
            <p:cNvPr name="Freeform 13" id="13"/>
            <p:cNvSpPr/>
            <p:nvPr/>
          </p:nvSpPr>
          <p:spPr>
            <a:xfrm flipH="false" flipV="false" rot="0">
              <a:off x="-11430" y="857250"/>
              <a:ext cx="13009880" cy="11644630"/>
            </a:xfrm>
            <a:custGeom>
              <a:avLst/>
              <a:gdLst/>
              <a:ahLst/>
              <a:cxnLst/>
              <a:rect r="r" b="b" t="t" l="l"/>
              <a:pathLst>
                <a:path h="11644630" w="1300988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19" y="11470640"/>
                  </a:cubicBezTo>
                  <a:cubicBezTo>
                    <a:pt x="9123679" y="11334750"/>
                    <a:pt x="10237469" y="10519410"/>
                    <a:pt x="11071860" y="9767570"/>
                  </a:cubicBezTo>
                  <a:cubicBezTo>
                    <a:pt x="11625579" y="9268460"/>
                    <a:pt x="11971019" y="8576310"/>
                    <a:pt x="12202160" y="7867650"/>
                  </a:cubicBezTo>
                  <a:cubicBezTo>
                    <a:pt x="13009880" y="5401310"/>
                    <a:pt x="12348210" y="2322830"/>
                    <a:pt x="10152380" y="938530"/>
                  </a:cubicBezTo>
                  <a:close/>
                </a:path>
              </a:pathLst>
            </a:custGeom>
            <a:blipFill>
              <a:blip r:embed="rId14"/>
              <a:stretch>
                <a:fillRect l="0" t="-2074" r="-25576" b="-78317"/>
              </a:stretch>
            </a:blipFill>
          </p:spPr>
        </p:sp>
      </p:grpSp>
      <p:sp>
        <p:nvSpPr>
          <p:cNvPr name="Freeform 14" id="14"/>
          <p:cNvSpPr/>
          <p:nvPr/>
        </p:nvSpPr>
        <p:spPr>
          <a:xfrm flipH="false" flipV="false" rot="0">
            <a:off x="11097411" y="3792569"/>
            <a:ext cx="3281790" cy="3078916"/>
          </a:xfrm>
          <a:custGeom>
            <a:avLst/>
            <a:gdLst/>
            <a:ahLst/>
            <a:cxnLst/>
            <a:rect r="r" b="b" t="t" l="l"/>
            <a:pathLst>
              <a:path h="3078916" w="3281790">
                <a:moveTo>
                  <a:pt x="0" y="0"/>
                </a:moveTo>
                <a:lnTo>
                  <a:pt x="3281790" y="0"/>
                </a:lnTo>
                <a:lnTo>
                  <a:pt x="3281790" y="3078916"/>
                </a:lnTo>
                <a:lnTo>
                  <a:pt x="0" y="307891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5" id="15"/>
          <p:cNvGrpSpPr>
            <a:grpSpLocks noChangeAspect="true"/>
          </p:cNvGrpSpPr>
          <p:nvPr/>
        </p:nvGrpSpPr>
        <p:grpSpPr>
          <a:xfrm rot="0">
            <a:off x="11241656" y="3792569"/>
            <a:ext cx="2993300" cy="2993300"/>
            <a:chOff x="0" y="0"/>
            <a:chExt cx="12700000" cy="12700000"/>
          </a:xfrm>
        </p:grpSpPr>
        <p:sp>
          <p:nvSpPr>
            <p:cNvPr name="Freeform 16" id="16"/>
            <p:cNvSpPr/>
            <p:nvPr/>
          </p:nvSpPr>
          <p:spPr>
            <a:xfrm flipH="false" flipV="false" rot="0">
              <a:off x="-11430" y="857250"/>
              <a:ext cx="13009880" cy="11644630"/>
            </a:xfrm>
            <a:custGeom>
              <a:avLst/>
              <a:gdLst/>
              <a:ahLst/>
              <a:cxnLst/>
              <a:rect r="r" b="b" t="t" l="l"/>
              <a:pathLst>
                <a:path h="11644630" w="1300988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19" y="11470640"/>
                  </a:cubicBezTo>
                  <a:cubicBezTo>
                    <a:pt x="9123679" y="11334750"/>
                    <a:pt x="10237469" y="10519410"/>
                    <a:pt x="11071860" y="9767570"/>
                  </a:cubicBezTo>
                  <a:cubicBezTo>
                    <a:pt x="11625579" y="9268460"/>
                    <a:pt x="11971019" y="8576310"/>
                    <a:pt x="12202160" y="7867650"/>
                  </a:cubicBezTo>
                  <a:cubicBezTo>
                    <a:pt x="13009880" y="5401310"/>
                    <a:pt x="12348210" y="2322830"/>
                    <a:pt x="10152380" y="938530"/>
                  </a:cubicBezTo>
                  <a:close/>
                </a:path>
              </a:pathLst>
            </a:custGeom>
            <a:blipFill>
              <a:blip r:embed="rId15"/>
              <a:stretch>
                <a:fillRect l="-20543" t="-12821" r="-12345" b="-101937"/>
              </a:stretch>
            </a:blipFill>
          </p:spPr>
        </p:sp>
      </p:grpSp>
      <p:sp>
        <p:nvSpPr>
          <p:cNvPr name="TextBox 17" id="17"/>
          <p:cNvSpPr txBox="true"/>
          <p:nvPr/>
        </p:nvSpPr>
        <p:spPr>
          <a:xfrm rot="0">
            <a:off x="7270186" y="7152188"/>
            <a:ext cx="3946533" cy="428262"/>
          </a:xfrm>
          <a:prstGeom prst="rect">
            <a:avLst/>
          </a:prstGeom>
        </p:spPr>
        <p:txBody>
          <a:bodyPr anchor="t" rtlCol="false" tIns="0" lIns="0" bIns="0" rIns="0">
            <a:spAutoFit/>
          </a:bodyPr>
          <a:lstStyle/>
          <a:p>
            <a:pPr algn="ctr">
              <a:lnSpc>
                <a:spcPts val="3145"/>
              </a:lnSpc>
            </a:pPr>
            <a:r>
              <a:rPr lang="en-US" sz="2688">
                <a:solidFill>
                  <a:srgbClr val="FFFFFF"/>
                </a:solidFill>
                <a:latin typeface="Childos Arabic Semi-Bold"/>
              </a:rPr>
              <a:t>AHMED ABDINUR AHMED</a:t>
            </a:r>
          </a:p>
        </p:txBody>
      </p:sp>
      <p:sp>
        <p:nvSpPr>
          <p:cNvPr name="TextBox 18" id="18"/>
          <p:cNvSpPr txBox="true"/>
          <p:nvPr/>
        </p:nvSpPr>
        <p:spPr>
          <a:xfrm rot="0">
            <a:off x="3669058" y="7152188"/>
            <a:ext cx="3946533" cy="428262"/>
          </a:xfrm>
          <a:prstGeom prst="rect">
            <a:avLst/>
          </a:prstGeom>
        </p:spPr>
        <p:txBody>
          <a:bodyPr anchor="t" rtlCol="false" tIns="0" lIns="0" bIns="0" rIns="0">
            <a:spAutoFit/>
          </a:bodyPr>
          <a:lstStyle/>
          <a:p>
            <a:pPr algn="ctr">
              <a:lnSpc>
                <a:spcPts val="3145"/>
              </a:lnSpc>
            </a:pPr>
            <a:r>
              <a:rPr lang="en-US" sz="2688">
                <a:solidFill>
                  <a:srgbClr val="FFFFFF"/>
                </a:solidFill>
                <a:latin typeface="Childos Arabic Semi-Bold"/>
              </a:rPr>
              <a:t>MUHAMMED DELE</a:t>
            </a:r>
          </a:p>
        </p:txBody>
      </p:sp>
      <p:sp>
        <p:nvSpPr>
          <p:cNvPr name="TextBox 19" id="19"/>
          <p:cNvSpPr txBox="true"/>
          <p:nvPr/>
        </p:nvSpPr>
        <p:spPr>
          <a:xfrm rot="0">
            <a:off x="11097411" y="7152188"/>
            <a:ext cx="3521531" cy="428262"/>
          </a:xfrm>
          <a:prstGeom prst="rect">
            <a:avLst/>
          </a:prstGeom>
        </p:spPr>
        <p:txBody>
          <a:bodyPr anchor="t" rtlCol="false" tIns="0" lIns="0" bIns="0" rIns="0">
            <a:spAutoFit/>
          </a:bodyPr>
          <a:lstStyle/>
          <a:p>
            <a:pPr algn="ctr">
              <a:lnSpc>
                <a:spcPts val="3145"/>
              </a:lnSpc>
            </a:pPr>
            <a:r>
              <a:rPr lang="en-US" sz="2688">
                <a:solidFill>
                  <a:srgbClr val="FFFFFF"/>
                </a:solidFill>
                <a:latin typeface="Childos Arabic Semi-Bold"/>
              </a:rPr>
              <a:t>MIHAJLO PAŠIĆ</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1028700" y="2855128"/>
            <a:ext cx="7376706" cy="1609091"/>
          </a:xfrm>
          <a:prstGeom prst="rect">
            <a:avLst/>
          </a:prstGeom>
        </p:spPr>
        <p:txBody>
          <a:bodyPr anchor="t" rtlCol="false" tIns="0" lIns="0" bIns="0" rIns="0">
            <a:spAutoFit/>
          </a:bodyPr>
          <a:lstStyle/>
          <a:p>
            <a:pPr algn="l" marL="0" indent="0" lvl="1">
              <a:lnSpc>
                <a:spcPts val="11330"/>
              </a:lnSpc>
              <a:spcBef>
                <a:spcPct val="0"/>
              </a:spcBef>
            </a:pPr>
            <a:r>
              <a:rPr lang="en-US" sz="11000" strike="noStrike" u="none">
                <a:solidFill>
                  <a:srgbClr val="F4ECE5"/>
                </a:solidFill>
                <a:latin typeface="Bryndan Write Bold"/>
              </a:rPr>
              <a:t>Introduction</a:t>
            </a:r>
          </a:p>
        </p:txBody>
      </p:sp>
      <p:sp>
        <p:nvSpPr>
          <p:cNvPr name="TextBox 4" id="4"/>
          <p:cNvSpPr txBox="true"/>
          <p:nvPr/>
        </p:nvSpPr>
        <p:spPr>
          <a:xfrm rot="0">
            <a:off x="571767" y="4475768"/>
            <a:ext cx="9193750" cy="3404389"/>
          </a:xfrm>
          <a:prstGeom prst="rect">
            <a:avLst/>
          </a:prstGeom>
        </p:spPr>
        <p:txBody>
          <a:bodyPr anchor="t" rtlCol="false" tIns="0" lIns="0" bIns="0" rIns="0">
            <a:spAutoFit/>
          </a:bodyPr>
          <a:lstStyle/>
          <a:p>
            <a:pPr algn="just" marL="414295" indent="-207147" lvl="1">
              <a:lnSpc>
                <a:spcPts val="3396"/>
              </a:lnSpc>
              <a:spcBef>
                <a:spcPct val="0"/>
              </a:spcBef>
              <a:buFont typeface="Arial"/>
              <a:buChar char="•"/>
            </a:pPr>
            <a:r>
              <a:rPr lang="en-US" sz="1918">
                <a:solidFill>
                  <a:srgbClr val="FFE194"/>
                </a:solidFill>
                <a:latin typeface="Poppins"/>
              </a:rPr>
              <a:t>Ove</a:t>
            </a:r>
            <a:r>
              <a:rPr lang="en-US" sz="1918" strike="noStrike" u="none">
                <a:solidFill>
                  <a:srgbClr val="FFE194"/>
                </a:solidFill>
                <a:latin typeface="Poppins"/>
              </a:rPr>
              <a:t>rview</a:t>
            </a:r>
            <a:r>
              <a:rPr lang="en-US" sz="1918" strike="noStrike" u="none">
                <a:solidFill>
                  <a:srgbClr val="F4ECE5"/>
                </a:solidFill>
                <a:latin typeface="Poppins"/>
              </a:rPr>
              <a:t>: CVDs are the top global cause of death, with heart failure being a significant contributor. This project aims to leverage machine learning to predict heart failure using a dataset of 11 cardiovascular health indicators.</a:t>
            </a:r>
          </a:p>
          <a:p>
            <a:pPr algn="just" marL="414295" indent="-207147" lvl="1">
              <a:lnSpc>
                <a:spcPts val="3396"/>
              </a:lnSpc>
              <a:spcBef>
                <a:spcPct val="0"/>
              </a:spcBef>
              <a:buFont typeface="Arial"/>
              <a:buChar char="•"/>
            </a:pPr>
            <a:r>
              <a:rPr lang="en-US" sz="1918" strike="noStrike" u="none">
                <a:solidFill>
                  <a:srgbClr val="FFE194"/>
                </a:solidFill>
                <a:latin typeface="Poppins"/>
              </a:rPr>
              <a:t>Importance</a:t>
            </a:r>
            <a:r>
              <a:rPr lang="en-US" sz="1918" strike="noStrike" u="none">
                <a:solidFill>
                  <a:srgbClr val="F4ECE5"/>
                </a:solidFill>
                <a:latin typeface="Poppins"/>
              </a:rPr>
              <a:t>: Early detection of heart failure is crucial for effective management and reducing mortality rates. ML models offer a promising solution for timely diagnosis and intervention.</a:t>
            </a:r>
          </a:p>
          <a:p>
            <a:pPr algn="just">
              <a:lnSpc>
                <a:spcPts val="3396"/>
              </a:lnSpc>
              <a:spcBef>
                <a:spcPct val="0"/>
              </a:spcBef>
            </a:pPr>
          </a:p>
        </p:txBody>
      </p:sp>
      <p:grpSp>
        <p:nvGrpSpPr>
          <p:cNvPr name="Group 5" id="5"/>
          <p:cNvGrpSpPr/>
          <p:nvPr/>
        </p:nvGrpSpPr>
        <p:grpSpPr>
          <a:xfrm rot="0">
            <a:off x="10904187" y="2069047"/>
            <a:ext cx="6867519" cy="6722458"/>
            <a:chOff x="0" y="0"/>
            <a:chExt cx="1689752" cy="1654060"/>
          </a:xfrm>
        </p:grpSpPr>
        <p:sp>
          <p:nvSpPr>
            <p:cNvPr name="Freeform 6" id="6"/>
            <p:cNvSpPr/>
            <p:nvPr/>
          </p:nvSpPr>
          <p:spPr>
            <a:xfrm flipH="false" flipV="false" rot="0">
              <a:off x="0" y="0"/>
              <a:ext cx="1689752" cy="1654060"/>
            </a:xfrm>
            <a:custGeom>
              <a:avLst/>
              <a:gdLst/>
              <a:ahLst/>
              <a:cxnLst/>
              <a:rect r="r" b="b" t="t" l="l"/>
              <a:pathLst>
                <a:path h="1654060" w="1689752">
                  <a:moveTo>
                    <a:pt x="0" y="0"/>
                  </a:moveTo>
                  <a:lnTo>
                    <a:pt x="1689752" y="0"/>
                  </a:lnTo>
                  <a:lnTo>
                    <a:pt x="1689752" y="1654060"/>
                  </a:lnTo>
                  <a:lnTo>
                    <a:pt x="0" y="1654060"/>
                  </a:lnTo>
                  <a:close/>
                </a:path>
              </a:pathLst>
            </a:custGeom>
            <a:solidFill>
              <a:srgbClr val="000000">
                <a:alpha val="0"/>
              </a:srgbClr>
            </a:solidFill>
            <a:ln w="19050" cap="sq">
              <a:solidFill>
                <a:srgbClr val="F4ECE5"/>
              </a:solidFill>
              <a:prstDash val="solid"/>
              <a:miter/>
            </a:ln>
          </p:spPr>
        </p:sp>
        <p:sp>
          <p:nvSpPr>
            <p:cNvPr name="TextBox 7" id="7"/>
            <p:cNvSpPr txBox="true"/>
            <p:nvPr/>
          </p:nvSpPr>
          <p:spPr>
            <a:xfrm>
              <a:off x="0" y="-38100"/>
              <a:ext cx="1689752" cy="1692160"/>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11130058" y="2290147"/>
            <a:ext cx="6415776" cy="6280257"/>
            <a:chOff x="0" y="0"/>
            <a:chExt cx="8554368" cy="8373676"/>
          </a:xfrm>
        </p:grpSpPr>
        <p:pic>
          <p:nvPicPr>
            <p:cNvPr name="Picture 9" id="9">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20885" t="0" r="20885" b="0"/>
            <a:stretch>
              <a:fillRect/>
            </a:stretch>
          </p:blipFill>
          <p:spPr>
            <a:xfrm flipH="false" flipV="false">
              <a:off x="0" y="0"/>
              <a:ext cx="8554368" cy="8373676"/>
            </a:xfrm>
            <a:prstGeom prst="rect">
              <a:avLst/>
            </a:prstGeom>
          </p:spPr>
        </p:pic>
      </p:grpSp>
      <p:sp>
        <p:nvSpPr>
          <p:cNvPr name="Freeform 10" id="10"/>
          <p:cNvSpPr/>
          <p:nvPr/>
        </p:nvSpPr>
        <p:spPr>
          <a:xfrm flipH="false" flipV="false" rot="0">
            <a:off x="9765517" y="6610751"/>
            <a:ext cx="2334490" cy="1625654"/>
          </a:xfrm>
          <a:custGeom>
            <a:avLst/>
            <a:gdLst/>
            <a:ahLst/>
            <a:cxnLst/>
            <a:rect r="r" b="b" t="t" l="l"/>
            <a:pathLst>
              <a:path h="1625654" w="2334490">
                <a:moveTo>
                  <a:pt x="0" y="0"/>
                </a:moveTo>
                <a:lnTo>
                  <a:pt x="2334490" y="0"/>
                </a:lnTo>
                <a:lnTo>
                  <a:pt x="2334490" y="1625654"/>
                </a:lnTo>
                <a:lnTo>
                  <a:pt x="0" y="16256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5400000">
            <a:off x="-377630" y="8519698"/>
            <a:ext cx="2812659" cy="2984254"/>
          </a:xfrm>
          <a:custGeom>
            <a:avLst/>
            <a:gdLst/>
            <a:ahLst/>
            <a:cxnLst/>
            <a:rect r="r" b="b" t="t" l="l"/>
            <a:pathLst>
              <a:path h="2984254" w="2812659">
                <a:moveTo>
                  <a:pt x="0" y="0"/>
                </a:moveTo>
                <a:lnTo>
                  <a:pt x="2812660" y="0"/>
                </a:lnTo>
                <a:lnTo>
                  <a:pt x="2812660" y="2984254"/>
                </a:lnTo>
                <a:lnTo>
                  <a:pt x="0" y="29842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5402956" y="-1396497"/>
            <a:ext cx="3938421" cy="2921593"/>
          </a:xfrm>
          <a:custGeom>
            <a:avLst/>
            <a:gdLst/>
            <a:ahLst/>
            <a:cxnLst/>
            <a:rect r="r" b="b" t="t" l="l"/>
            <a:pathLst>
              <a:path h="2921593" w="3938421">
                <a:moveTo>
                  <a:pt x="0" y="0"/>
                </a:moveTo>
                <a:lnTo>
                  <a:pt x="3938421" y="0"/>
                </a:lnTo>
                <a:lnTo>
                  <a:pt x="3938421" y="2921593"/>
                </a:lnTo>
                <a:lnTo>
                  <a:pt x="0" y="292159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1447910" y="459188"/>
            <a:ext cx="4199183" cy="1030709"/>
          </a:xfrm>
          <a:custGeom>
            <a:avLst/>
            <a:gdLst/>
            <a:ahLst/>
            <a:cxnLst/>
            <a:rect r="r" b="b" t="t" l="l"/>
            <a:pathLst>
              <a:path h="1030709" w="4199183">
                <a:moveTo>
                  <a:pt x="0" y="0"/>
                </a:moveTo>
                <a:lnTo>
                  <a:pt x="4199184" y="0"/>
                </a:lnTo>
                <a:lnTo>
                  <a:pt x="4199184" y="1030709"/>
                </a:lnTo>
                <a:lnTo>
                  <a:pt x="0" y="103070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timing>
    <p:tnLst>
      <p:par>
        <p:cTn dur="indefinite" restart="never" nodeType="tmRoot">
          <p:childTnLst>
            <p:video>
              <p:cMediaNode vol="100000">
                <p:cTn fill="hold" display="false">
                  <p:stCondLst>
                    <p:cond delay="indefinite"/>
                  </p:stCondLst>
                </p:cTn>
                <p:tgtEl>
                  <p:spTgt spid="9"/>
                </p:tgtEl>
              </p:cMediaNode>
            </p:video>
          </p:childTnLst>
        </p:cTn>
      </p:par>
    </p:tnLst>
  </p:timing>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15D55"/>
        </a:solidFill>
      </p:bgPr>
    </p:bg>
    <p:spTree>
      <p:nvGrpSpPr>
        <p:cNvPr id="1" name=""/>
        <p:cNvGrpSpPr/>
        <p:nvPr/>
      </p:nvGrpSpPr>
      <p:grpSpPr>
        <a:xfrm>
          <a:off x="0" y="0"/>
          <a:ext cx="0" cy="0"/>
          <a:chOff x="0" y="0"/>
          <a:chExt cx="0" cy="0"/>
        </a:xfrm>
      </p:grpSpPr>
      <p:grpSp>
        <p:nvGrpSpPr>
          <p:cNvPr name="Group 2" id="2"/>
          <p:cNvGrpSpPr/>
          <p:nvPr/>
        </p:nvGrpSpPr>
        <p:grpSpPr>
          <a:xfrm rot="0">
            <a:off x="511918" y="438961"/>
            <a:ext cx="17264164" cy="9409079"/>
            <a:chOff x="0" y="0"/>
            <a:chExt cx="4546940" cy="2478111"/>
          </a:xfrm>
        </p:grpSpPr>
        <p:sp>
          <p:nvSpPr>
            <p:cNvPr name="Freeform 3" id="3"/>
            <p:cNvSpPr/>
            <p:nvPr/>
          </p:nvSpPr>
          <p:spPr>
            <a:xfrm flipH="false" flipV="false" rot="0">
              <a:off x="0" y="0"/>
              <a:ext cx="4546940" cy="2478111"/>
            </a:xfrm>
            <a:custGeom>
              <a:avLst/>
              <a:gdLst/>
              <a:ahLst/>
              <a:cxnLst/>
              <a:rect r="r" b="b" t="t" l="l"/>
              <a:pathLst>
                <a:path h="2478111" w="4546940">
                  <a:moveTo>
                    <a:pt x="0" y="0"/>
                  </a:moveTo>
                  <a:lnTo>
                    <a:pt x="4546940" y="0"/>
                  </a:lnTo>
                  <a:lnTo>
                    <a:pt x="4546940" y="2478111"/>
                  </a:lnTo>
                  <a:lnTo>
                    <a:pt x="0" y="2478111"/>
                  </a:lnTo>
                  <a:close/>
                </a:path>
              </a:pathLst>
            </a:custGeom>
            <a:solidFill>
              <a:srgbClr val="FF8686"/>
            </a:solidFill>
          </p:spPr>
        </p:sp>
        <p:sp>
          <p:nvSpPr>
            <p:cNvPr name="TextBox 4" id="4"/>
            <p:cNvSpPr txBox="true"/>
            <p:nvPr/>
          </p:nvSpPr>
          <p:spPr>
            <a:xfrm>
              <a:off x="0" y="-47625"/>
              <a:ext cx="4546940" cy="2525736"/>
            </a:xfrm>
            <a:prstGeom prst="rect">
              <a:avLst/>
            </a:prstGeom>
          </p:spPr>
          <p:txBody>
            <a:bodyPr anchor="ctr" rtlCol="false" tIns="50800" lIns="50800" bIns="50800" rIns="50800"/>
            <a:lstStyle/>
            <a:p>
              <a:pPr algn="ctr">
                <a:lnSpc>
                  <a:spcPts val="3359"/>
                </a:lnSpc>
              </a:pPr>
            </a:p>
            <a:p>
              <a:pPr algn="ctr">
                <a:lnSpc>
                  <a:spcPts val="3359"/>
                </a:lnSpc>
              </a:pPr>
            </a:p>
            <a:p>
              <a:pPr algn="ctr">
                <a:lnSpc>
                  <a:spcPts val="3359"/>
                </a:lnSpc>
              </a:pPr>
            </a:p>
          </p:txBody>
        </p:sp>
      </p:grpSp>
      <p:sp>
        <p:nvSpPr>
          <p:cNvPr name="Freeform 5" id="5"/>
          <p:cNvSpPr/>
          <p:nvPr/>
        </p:nvSpPr>
        <p:spPr>
          <a:xfrm flipH="false" flipV="false" rot="0">
            <a:off x="9144000" y="1134745"/>
            <a:ext cx="8091065" cy="8017510"/>
          </a:xfrm>
          <a:custGeom>
            <a:avLst/>
            <a:gdLst/>
            <a:ahLst/>
            <a:cxnLst/>
            <a:rect r="r" b="b" t="t" l="l"/>
            <a:pathLst>
              <a:path h="8017510" w="8091065">
                <a:moveTo>
                  <a:pt x="0" y="0"/>
                </a:moveTo>
                <a:lnTo>
                  <a:pt x="8091065" y="0"/>
                </a:lnTo>
                <a:lnTo>
                  <a:pt x="8091065" y="8017510"/>
                </a:lnTo>
                <a:lnTo>
                  <a:pt x="0" y="8017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472929" y="1554196"/>
            <a:ext cx="5597312" cy="428625"/>
          </a:xfrm>
          <a:prstGeom prst="rect">
            <a:avLst/>
          </a:prstGeom>
        </p:spPr>
        <p:txBody>
          <a:bodyPr anchor="t" rtlCol="false" tIns="0" lIns="0" bIns="0" rIns="0">
            <a:spAutoFit/>
          </a:bodyPr>
          <a:lstStyle/>
          <a:p>
            <a:pPr>
              <a:lnSpc>
                <a:spcPts val="3359"/>
              </a:lnSpc>
            </a:pPr>
            <a:r>
              <a:rPr lang="en-US" sz="2799" spc="335">
                <a:solidFill>
                  <a:srgbClr val="FFFFFF"/>
                </a:solidFill>
                <a:latin typeface="Nourd"/>
              </a:rPr>
              <a:t>THOMAS MORE UNIVERSITY</a:t>
            </a:r>
          </a:p>
        </p:txBody>
      </p:sp>
      <p:sp>
        <p:nvSpPr>
          <p:cNvPr name="TextBox 7" id="7"/>
          <p:cNvSpPr txBox="true"/>
          <p:nvPr/>
        </p:nvSpPr>
        <p:spPr>
          <a:xfrm rot="0">
            <a:off x="1472929" y="3670300"/>
            <a:ext cx="7671071" cy="2775728"/>
          </a:xfrm>
          <a:prstGeom prst="rect">
            <a:avLst/>
          </a:prstGeom>
        </p:spPr>
        <p:txBody>
          <a:bodyPr anchor="t" rtlCol="false" tIns="0" lIns="0" bIns="0" rIns="0">
            <a:spAutoFit/>
          </a:bodyPr>
          <a:lstStyle/>
          <a:p>
            <a:pPr>
              <a:lnSpc>
                <a:spcPts val="7223"/>
              </a:lnSpc>
            </a:pPr>
            <a:r>
              <a:rPr lang="en-US" sz="7223" spc="-144">
                <a:solidFill>
                  <a:srgbClr val="FFFFFF"/>
                </a:solidFill>
                <a:latin typeface="Nourd Semi-Bold"/>
              </a:rPr>
              <a:t>Revolutionizing Healthcare with Machine Learning</a:t>
            </a:r>
          </a:p>
        </p:txBody>
      </p:sp>
      <p:sp>
        <p:nvSpPr>
          <p:cNvPr name="TextBox 8" id="8"/>
          <p:cNvSpPr txBox="true"/>
          <p:nvPr/>
        </p:nvSpPr>
        <p:spPr>
          <a:xfrm rot="0">
            <a:off x="1472929" y="8661400"/>
            <a:ext cx="7868658" cy="490855"/>
          </a:xfrm>
          <a:prstGeom prst="rect">
            <a:avLst/>
          </a:prstGeom>
        </p:spPr>
        <p:txBody>
          <a:bodyPr anchor="t" rtlCol="false" tIns="0" lIns="0" bIns="0" rIns="0">
            <a:spAutoFit/>
          </a:bodyPr>
          <a:lstStyle/>
          <a:p>
            <a:pPr>
              <a:lnSpc>
                <a:spcPts val="3919"/>
              </a:lnSpc>
            </a:pPr>
            <a:r>
              <a:rPr lang="en-US" sz="2799" spc="139">
                <a:solidFill>
                  <a:srgbClr val="FFFFFF"/>
                </a:solidFill>
                <a:latin typeface="Nourd"/>
              </a:rPr>
              <a:t>March 2024 | Project Idea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0590798" y="2112363"/>
            <a:ext cx="6668502" cy="6062274"/>
          </a:xfrm>
          <a:custGeom>
            <a:avLst/>
            <a:gdLst/>
            <a:ahLst/>
            <a:cxnLst/>
            <a:rect r="r" b="b" t="t" l="l"/>
            <a:pathLst>
              <a:path h="6062274" w="6668502">
                <a:moveTo>
                  <a:pt x="0" y="0"/>
                </a:moveTo>
                <a:lnTo>
                  <a:pt x="6668502" y="0"/>
                </a:lnTo>
                <a:lnTo>
                  <a:pt x="6668502" y="6062274"/>
                </a:lnTo>
                <a:lnTo>
                  <a:pt x="0" y="60622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852970" y="8281360"/>
            <a:ext cx="2812659" cy="2984254"/>
          </a:xfrm>
          <a:custGeom>
            <a:avLst/>
            <a:gdLst/>
            <a:ahLst/>
            <a:cxnLst/>
            <a:rect r="r" b="b" t="t" l="l"/>
            <a:pathLst>
              <a:path h="2984254" w="2812659">
                <a:moveTo>
                  <a:pt x="0" y="0"/>
                </a:moveTo>
                <a:lnTo>
                  <a:pt x="2812660" y="0"/>
                </a:lnTo>
                <a:lnTo>
                  <a:pt x="2812660" y="2984254"/>
                </a:lnTo>
                <a:lnTo>
                  <a:pt x="0" y="29842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58414" y="-255839"/>
            <a:ext cx="3183313" cy="2216744"/>
          </a:xfrm>
          <a:custGeom>
            <a:avLst/>
            <a:gdLst/>
            <a:ahLst/>
            <a:cxnLst/>
            <a:rect r="r" b="b" t="t" l="l"/>
            <a:pathLst>
              <a:path h="2216744" w="3183313">
                <a:moveTo>
                  <a:pt x="0" y="0"/>
                </a:moveTo>
                <a:lnTo>
                  <a:pt x="3183313" y="0"/>
                </a:lnTo>
                <a:lnTo>
                  <a:pt x="3183313" y="2216743"/>
                </a:lnTo>
                <a:lnTo>
                  <a:pt x="0" y="221674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3490204" y="-2113316"/>
            <a:ext cx="3627145" cy="3714953"/>
          </a:xfrm>
          <a:custGeom>
            <a:avLst/>
            <a:gdLst/>
            <a:ahLst/>
            <a:cxnLst/>
            <a:rect r="r" b="b" t="t" l="l"/>
            <a:pathLst>
              <a:path h="3714953" w="3627145">
                <a:moveTo>
                  <a:pt x="0" y="0"/>
                </a:moveTo>
                <a:lnTo>
                  <a:pt x="3627145" y="0"/>
                </a:lnTo>
                <a:lnTo>
                  <a:pt x="3627145" y="3714953"/>
                </a:lnTo>
                <a:lnTo>
                  <a:pt x="0" y="371495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0966794" y="8826204"/>
            <a:ext cx="3938421" cy="2921593"/>
          </a:xfrm>
          <a:custGeom>
            <a:avLst/>
            <a:gdLst/>
            <a:ahLst/>
            <a:cxnLst/>
            <a:rect r="r" b="b" t="t" l="l"/>
            <a:pathLst>
              <a:path h="2921593" w="3938421">
                <a:moveTo>
                  <a:pt x="0" y="0"/>
                </a:moveTo>
                <a:lnTo>
                  <a:pt x="3938422" y="0"/>
                </a:lnTo>
                <a:lnTo>
                  <a:pt x="3938422" y="2921592"/>
                </a:lnTo>
                <a:lnTo>
                  <a:pt x="0" y="2921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8" id="8"/>
          <p:cNvSpPr txBox="true"/>
          <p:nvPr/>
        </p:nvSpPr>
        <p:spPr>
          <a:xfrm rot="0">
            <a:off x="1361321" y="2383788"/>
            <a:ext cx="7409283" cy="1913932"/>
          </a:xfrm>
          <a:prstGeom prst="rect">
            <a:avLst/>
          </a:prstGeom>
        </p:spPr>
        <p:txBody>
          <a:bodyPr anchor="t" rtlCol="false" tIns="0" lIns="0" bIns="0" rIns="0">
            <a:spAutoFit/>
          </a:bodyPr>
          <a:lstStyle/>
          <a:p>
            <a:pPr marL="0" indent="0" lvl="1">
              <a:lnSpc>
                <a:spcPts val="7131"/>
              </a:lnSpc>
              <a:spcBef>
                <a:spcPct val="0"/>
              </a:spcBef>
            </a:pPr>
            <a:r>
              <a:rPr lang="en-US" sz="6923">
                <a:solidFill>
                  <a:srgbClr val="F4ECE5"/>
                </a:solidFill>
                <a:latin typeface="Bryndan Write Bold"/>
              </a:rPr>
              <a:t>Dataset Overview and EDA</a:t>
            </a:r>
          </a:p>
        </p:txBody>
      </p:sp>
      <p:sp>
        <p:nvSpPr>
          <p:cNvPr name="TextBox 9" id="9"/>
          <p:cNvSpPr txBox="true"/>
          <p:nvPr/>
        </p:nvSpPr>
        <p:spPr>
          <a:xfrm rot="0">
            <a:off x="1361321" y="4549153"/>
            <a:ext cx="8202295" cy="3569969"/>
          </a:xfrm>
          <a:prstGeom prst="rect">
            <a:avLst/>
          </a:prstGeom>
        </p:spPr>
        <p:txBody>
          <a:bodyPr anchor="t" rtlCol="false" tIns="0" lIns="0" bIns="0" rIns="0">
            <a:spAutoFit/>
          </a:bodyPr>
          <a:lstStyle/>
          <a:p>
            <a:pPr>
              <a:lnSpc>
                <a:spcPts val="3540"/>
              </a:lnSpc>
            </a:pPr>
            <a:r>
              <a:rPr lang="en-US" sz="2000">
                <a:solidFill>
                  <a:srgbClr val="F4ECE5"/>
                </a:solidFill>
                <a:latin typeface="Poppins"/>
              </a:rPr>
              <a:t>Utilizing </a:t>
            </a:r>
            <a:r>
              <a:rPr lang="en-US" sz="2000">
                <a:solidFill>
                  <a:srgbClr val="FFE194"/>
                </a:solidFill>
                <a:latin typeface="Poppins Bold"/>
              </a:rPr>
              <a:t>ydata_profiling</a:t>
            </a:r>
            <a:r>
              <a:rPr lang="en-US" sz="2000">
                <a:solidFill>
                  <a:srgbClr val="F4ECE5"/>
                </a:solidFill>
                <a:latin typeface="Poppins"/>
              </a:rPr>
              <a:t>, we gained comprehensive insights into our dataset, including feature distributions, correlations, and potential anomalies. Visualizations such as distribution plots and correlation matrices aided in understanding the data's characteristics. This exploration phase guided our subsequent steps in feature selection and preprocessing for model development.</a:t>
            </a:r>
          </a:p>
          <a:p>
            <a:pPr>
              <a:lnSpc>
                <a:spcPts val="354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1314450" y="1812762"/>
            <a:ext cx="7736244" cy="3047366"/>
          </a:xfrm>
          <a:prstGeom prst="rect">
            <a:avLst/>
          </a:prstGeom>
        </p:spPr>
        <p:txBody>
          <a:bodyPr anchor="t" rtlCol="false" tIns="0" lIns="0" bIns="0" rIns="0">
            <a:spAutoFit/>
          </a:bodyPr>
          <a:lstStyle/>
          <a:p>
            <a:pPr marL="0" indent="0" lvl="1">
              <a:lnSpc>
                <a:spcPts val="11330"/>
              </a:lnSpc>
              <a:spcBef>
                <a:spcPct val="0"/>
              </a:spcBef>
            </a:pPr>
            <a:r>
              <a:rPr lang="en-US" sz="11000">
                <a:solidFill>
                  <a:srgbClr val="F4ECE5"/>
                </a:solidFill>
                <a:latin typeface="Bryndan Write Bold"/>
              </a:rPr>
              <a:t>Modeling Approach</a:t>
            </a:r>
          </a:p>
        </p:txBody>
      </p:sp>
      <p:sp>
        <p:nvSpPr>
          <p:cNvPr name="TextBox 4" id="4"/>
          <p:cNvSpPr txBox="true"/>
          <p:nvPr/>
        </p:nvSpPr>
        <p:spPr>
          <a:xfrm rot="0">
            <a:off x="1314450" y="5038725"/>
            <a:ext cx="7736244" cy="2732277"/>
          </a:xfrm>
          <a:prstGeom prst="rect">
            <a:avLst/>
          </a:prstGeom>
        </p:spPr>
        <p:txBody>
          <a:bodyPr anchor="t" rtlCol="false" tIns="0" lIns="0" bIns="0" rIns="0">
            <a:spAutoFit/>
          </a:bodyPr>
          <a:lstStyle/>
          <a:p>
            <a:pPr algn="just" marL="410214" indent="-205107" lvl="1">
              <a:lnSpc>
                <a:spcPts val="3116"/>
              </a:lnSpc>
              <a:buFont typeface="Arial"/>
              <a:buChar char="•"/>
            </a:pPr>
            <a:r>
              <a:rPr lang="en-US" sz="1900">
                <a:solidFill>
                  <a:srgbClr val="FFFFFF"/>
                </a:solidFill>
                <a:latin typeface="Poppins"/>
              </a:rPr>
              <a:t>Leveraging </a:t>
            </a:r>
            <a:r>
              <a:rPr lang="en-US" sz="1900">
                <a:solidFill>
                  <a:srgbClr val="FFE194"/>
                </a:solidFill>
                <a:latin typeface="Poppins Bold"/>
              </a:rPr>
              <a:t>scikit-learn</a:t>
            </a:r>
            <a:r>
              <a:rPr lang="en-US" sz="1900">
                <a:solidFill>
                  <a:srgbClr val="FFFFFF"/>
                </a:solidFill>
                <a:latin typeface="Poppins"/>
              </a:rPr>
              <a:t>, we established a robust machine learning pipeline for model development. </a:t>
            </a:r>
          </a:p>
          <a:p>
            <a:pPr algn="just" marL="410214" indent="-205107" lvl="1">
              <a:lnSpc>
                <a:spcPts val="3116"/>
              </a:lnSpc>
              <a:buFont typeface="Arial"/>
              <a:buChar char="•"/>
            </a:pPr>
            <a:r>
              <a:rPr lang="en-US" sz="1900">
                <a:solidFill>
                  <a:srgbClr val="FFFFFF"/>
                </a:solidFill>
                <a:latin typeface="Poppins"/>
              </a:rPr>
              <a:t>Our initial implementation involved deploying the </a:t>
            </a:r>
            <a:r>
              <a:rPr lang="en-US" sz="1900">
                <a:solidFill>
                  <a:srgbClr val="FFE194"/>
                </a:solidFill>
                <a:latin typeface="Poppins Bold"/>
              </a:rPr>
              <a:t>Decision Tree</a:t>
            </a:r>
            <a:r>
              <a:rPr lang="en-US" sz="1900">
                <a:solidFill>
                  <a:srgbClr val="FFFFFF"/>
                </a:solidFill>
                <a:latin typeface="Poppins"/>
              </a:rPr>
              <a:t> algorithm as a benchmark model. </a:t>
            </a:r>
          </a:p>
          <a:p>
            <a:pPr algn="just" marL="410214" indent="-205107" lvl="1">
              <a:lnSpc>
                <a:spcPts val="3116"/>
              </a:lnSpc>
              <a:buFont typeface="Arial"/>
              <a:buChar char="•"/>
            </a:pPr>
            <a:r>
              <a:rPr lang="en-US" sz="1900">
                <a:solidFill>
                  <a:srgbClr val="FFFFFF"/>
                </a:solidFill>
                <a:latin typeface="Poppins"/>
              </a:rPr>
              <a:t>Additionally, we explored alternative techniques such as </a:t>
            </a:r>
            <a:r>
              <a:rPr lang="en-US" sz="1900">
                <a:solidFill>
                  <a:srgbClr val="FFE194"/>
                </a:solidFill>
                <a:latin typeface="Poppins Bold"/>
              </a:rPr>
              <a:t>Random Forest</a:t>
            </a:r>
            <a:r>
              <a:rPr lang="en-US" sz="1900">
                <a:solidFill>
                  <a:srgbClr val="FFFFFF"/>
                </a:solidFill>
                <a:latin typeface="Poppins"/>
              </a:rPr>
              <a:t> and </a:t>
            </a:r>
            <a:r>
              <a:rPr lang="en-US" sz="1900">
                <a:solidFill>
                  <a:srgbClr val="FFE194"/>
                </a:solidFill>
                <a:latin typeface="Poppins Bold"/>
              </a:rPr>
              <a:t>Gradient Boosting</a:t>
            </a:r>
            <a:r>
              <a:rPr lang="en-US" sz="1900">
                <a:solidFill>
                  <a:srgbClr val="FFFFFF"/>
                </a:solidFill>
                <a:latin typeface="Poppins"/>
              </a:rPr>
              <a:t> to maximize predictive performance.</a:t>
            </a:r>
          </a:p>
        </p:txBody>
      </p:sp>
      <p:sp>
        <p:nvSpPr>
          <p:cNvPr name="Freeform 5" id="5"/>
          <p:cNvSpPr/>
          <p:nvPr/>
        </p:nvSpPr>
        <p:spPr>
          <a:xfrm flipH="false" flipV="false" rot="0">
            <a:off x="10755127" y="2060172"/>
            <a:ext cx="6292506" cy="6166656"/>
          </a:xfrm>
          <a:custGeom>
            <a:avLst/>
            <a:gdLst/>
            <a:ahLst/>
            <a:cxnLst/>
            <a:rect r="r" b="b" t="t" l="l"/>
            <a:pathLst>
              <a:path h="6166656" w="6292506">
                <a:moveTo>
                  <a:pt x="0" y="0"/>
                </a:moveTo>
                <a:lnTo>
                  <a:pt x="6292505" y="0"/>
                </a:lnTo>
                <a:lnTo>
                  <a:pt x="6292505" y="6166656"/>
                </a:lnTo>
                <a:lnTo>
                  <a:pt x="0" y="61666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6" id="6"/>
          <p:cNvSpPr/>
          <p:nvPr/>
        </p:nvSpPr>
        <p:spPr>
          <a:xfrm flipH="false" flipV="false" rot="0">
            <a:off x="6982412" y="-1351975"/>
            <a:ext cx="4323175" cy="2703950"/>
          </a:xfrm>
          <a:custGeom>
            <a:avLst/>
            <a:gdLst/>
            <a:ahLst/>
            <a:cxnLst/>
            <a:rect r="r" b="b" t="t" l="l"/>
            <a:pathLst>
              <a:path h="2703950" w="4323175">
                <a:moveTo>
                  <a:pt x="0" y="0"/>
                </a:moveTo>
                <a:lnTo>
                  <a:pt x="4323176" y="0"/>
                </a:lnTo>
                <a:lnTo>
                  <a:pt x="4323176" y="2703950"/>
                </a:lnTo>
                <a:lnTo>
                  <a:pt x="0" y="27039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690865" y="8525807"/>
            <a:ext cx="3439130" cy="3522386"/>
          </a:xfrm>
          <a:custGeom>
            <a:avLst/>
            <a:gdLst/>
            <a:ahLst/>
            <a:cxnLst/>
            <a:rect r="r" b="b" t="t" l="l"/>
            <a:pathLst>
              <a:path h="3522386" w="3439130">
                <a:moveTo>
                  <a:pt x="0" y="0"/>
                </a:moveTo>
                <a:lnTo>
                  <a:pt x="3439130" y="0"/>
                </a:lnTo>
                <a:lnTo>
                  <a:pt x="3439130" y="3522386"/>
                </a:lnTo>
                <a:lnTo>
                  <a:pt x="0" y="352238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142194" y="-3162563"/>
            <a:ext cx="4625278" cy="4625278"/>
          </a:xfrm>
          <a:custGeom>
            <a:avLst/>
            <a:gdLst/>
            <a:ahLst/>
            <a:cxnLst/>
            <a:rect r="r" b="b" t="t" l="l"/>
            <a:pathLst>
              <a:path h="4625278" w="4625278">
                <a:moveTo>
                  <a:pt x="0" y="0"/>
                </a:moveTo>
                <a:lnTo>
                  <a:pt x="4625278" y="0"/>
                </a:lnTo>
                <a:lnTo>
                  <a:pt x="4625278" y="4625278"/>
                </a:lnTo>
                <a:lnTo>
                  <a:pt x="0" y="462527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9" id="9"/>
          <p:cNvSpPr/>
          <p:nvPr/>
        </p:nvSpPr>
        <p:spPr>
          <a:xfrm flipH="false" flipV="false" rot="0">
            <a:off x="3454833" y="8699739"/>
            <a:ext cx="971896" cy="1117122"/>
          </a:xfrm>
          <a:custGeom>
            <a:avLst/>
            <a:gdLst/>
            <a:ahLst/>
            <a:cxnLst/>
            <a:rect r="r" b="b" t="t" l="l"/>
            <a:pathLst>
              <a:path h="1117122" w="971896">
                <a:moveTo>
                  <a:pt x="0" y="0"/>
                </a:moveTo>
                <a:lnTo>
                  <a:pt x="971896" y="0"/>
                </a:lnTo>
                <a:lnTo>
                  <a:pt x="971896" y="1117122"/>
                </a:lnTo>
                <a:lnTo>
                  <a:pt x="0" y="111712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0" id="10"/>
          <p:cNvSpPr/>
          <p:nvPr/>
        </p:nvSpPr>
        <p:spPr>
          <a:xfrm flipH="false" flipV="false" rot="0">
            <a:off x="8132675" y="8931678"/>
            <a:ext cx="4323175" cy="2703950"/>
          </a:xfrm>
          <a:custGeom>
            <a:avLst/>
            <a:gdLst/>
            <a:ahLst/>
            <a:cxnLst/>
            <a:rect r="r" b="b" t="t" l="l"/>
            <a:pathLst>
              <a:path h="2703950" w="4323175">
                <a:moveTo>
                  <a:pt x="0" y="0"/>
                </a:moveTo>
                <a:lnTo>
                  <a:pt x="4323175" y="0"/>
                </a:lnTo>
                <a:lnTo>
                  <a:pt x="4323175" y="2703949"/>
                </a:lnTo>
                <a:lnTo>
                  <a:pt x="0" y="270394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5852970" y="8281360"/>
            <a:ext cx="2812659" cy="2984254"/>
          </a:xfrm>
          <a:custGeom>
            <a:avLst/>
            <a:gdLst/>
            <a:ahLst/>
            <a:cxnLst/>
            <a:rect r="r" b="b" t="t" l="l"/>
            <a:pathLst>
              <a:path h="2984254" w="2812659">
                <a:moveTo>
                  <a:pt x="0" y="0"/>
                </a:moveTo>
                <a:lnTo>
                  <a:pt x="2812660" y="0"/>
                </a:lnTo>
                <a:lnTo>
                  <a:pt x="2812660" y="2984254"/>
                </a:lnTo>
                <a:lnTo>
                  <a:pt x="0" y="29842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58414" y="-255839"/>
            <a:ext cx="3183313" cy="2216744"/>
          </a:xfrm>
          <a:custGeom>
            <a:avLst/>
            <a:gdLst/>
            <a:ahLst/>
            <a:cxnLst/>
            <a:rect r="r" b="b" t="t" l="l"/>
            <a:pathLst>
              <a:path h="2216744" w="3183313">
                <a:moveTo>
                  <a:pt x="0" y="0"/>
                </a:moveTo>
                <a:lnTo>
                  <a:pt x="3183313" y="0"/>
                </a:lnTo>
                <a:lnTo>
                  <a:pt x="3183313" y="2216743"/>
                </a:lnTo>
                <a:lnTo>
                  <a:pt x="0" y="22167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905216" y="-1857477"/>
            <a:ext cx="3627145" cy="3714953"/>
          </a:xfrm>
          <a:custGeom>
            <a:avLst/>
            <a:gdLst/>
            <a:ahLst/>
            <a:cxnLst/>
            <a:rect r="r" b="b" t="t" l="l"/>
            <a:pathLst>
              <a:path h="3714953" w="3627145">
                <a:moveTo>
                  <a:pt x="0" y="0"/>
                </a:moveTo>
                <a:lnTo>
                  <a:pt x="3627145" y="0"/>
                </a:lnTo>
                <a:lnTo>
                  <a:pt x="3627145" y="3714954"/>
                </a:lnTo>
                <a:lnTo>
                  <a:pt x="0" y="37149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0966794" y="8826204"/>
            <a:ext cx="3938421" cy="2921593"/>
          </a:xfrm>
          <a:custGeom>
            <a:avLst/>
            <a:gdLst/>
            <a:ahLst/>
            <a:cxnLst/>
            <a:rect r="r" b="b" t="t" l="l"/>
            <a:pathLst>
              <a:path h="2921593" w="3938421">
                <a:moveTo>
                  <a:pt x="0" y="0"/>
                </a:moveTo>
                <a:lnTo>
                  <a:pt x="3938422" y="0"/>
                </a:lnTo>
                <a:lnTo>
                  <a:pt x="3938422" y="2921592"/>
                </a:lnTo>
                <a:lnTo>
                  <a:pt x="0" y="2921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514545" y="6403425"/>
            <a:ext cx="5165672" cy="4862189"/>
          </a:xfrm>
          <a:custGeom>
            <a:avLst/>
            <a:gdLst/>
            <a:ahLst/>
            <a:cxnLst/>
            <a:rect r="r" b="b" t="t" l="l"/>
            <a:pathLst>
              <a:path h="4862189" w="5165672">
                <a:moveTo>
                  <a:pt x="0" y="0"/>
                </a:moveTo>
                <a:lnTo>
                  <a:pt x="5165672" y="0"/>
                </a:lnTo>
                <a:lnTo>
                  <a:pt x="5165672" y="4862189"/>
                </a:lnTo>
                <a:lnTo>
                  <a:pt x="0" y="4862189"/>
                </a:lnTo>
                <a:lnTo>
                  <a:pt x="0" y="0"/>
                </a:lnTo>
                <a:close/>
              </a:path>
            </a:pathLst>
          </a:custGeom>
          <a:blipFill>
            <a:blip r:embed="rId11"/>
            <a:stretch>
              <a:fillRect l="0" t="0" r="0" b="0"/>
            </a:stretch>
          </a:blipFill>
        </p:spPr>
      </p:sp>
      <p:sp>
        <p:nvSpPr>
          <p:cNvPr name="TextBox 8" id="8"/>
          <p:cNvSpPr txBox="true"/>
          <p:nvPr/>
        </p:nvSpPr>
        <p:spPr>
          <a:xfrm rot="0">
            <a:off x="2424899" y="2812549"/>
            <a:ext cx="13406399" cy="3922725"/>
          </a:xfrm>
          <a:prstGeom prst="rect">
            <a:avLst/>
          </a:prstGeom>
        </p:spPr>
        <p:txBody>
          <a:bodyPr anchor="t" rtlCol="false" tIns="0" lIns="0" bIns="0" rIns="0">
            <a:spAutoFit/>
          </a:bodyPr>
          <a:lstStyle/>
          <a:p>
            <a:pPr algn="ctr">
              <a:lnSpc>
                <a:spcPts val="14618"/>
              </a:lnSpc>
            </a:pPr>
            <a:r>
              <a:rPr lang="en-US" sz="14193">
                <a:solidFill>
                  <a:srgbClr val="F4ECE5"/>
                </a:solidFill>
                <a:latin typeface="Bryndan Write Bold"/>
              </a:rPr>
              <a:t>VS CODE</a:t>
            </a:r>
          </a:p>
          <a:p>
            <a:pPr algn="ctr" marL="0" indent="0" lvl="1">
              <a:lnSpc>
                <a:spcPts val="14618"/>
              </a:lnSpc>
              <a:spcBef>
                <a:spcPct val="0"/>
              </a:spcBef>
            </a:pPr>
            <a:r>
              <a:rPr lang="en-US" sz="14193">
                <a:solidFill>
                  <a:srgbClr val="F4ECE5"/>
                </a:solidFill>
                <a:latin typeface="Bryndan Write Bold"/>
              </a:rPr>
              <a:t>DEMONSTRATION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6081124" y="994060"/>
            <a:ext cx="6125751" cy="5101080"/>
          </a:xfrm>
          <a:custGeom>
            <a:avLst/>
            <a:gdLst/>
            <a:ahLst/>
            <a:cxnLst/>
            <a:rect r="r" b="b" t="t" l="l"/>
            <a:pathLst>
              <a:path h="5101080" w="6125751">
                <a:moveTo>
                  <a:pt x="0" y="0"/>
                </a:moveTo>
                <a:lnTo>
                  <a:pt x="6125752" y="0"/>
                </a:lnTo>
                <a:lnTo>
                  <a:pt x="6125752" y="5101080"/>
                </a:lnTo>
                <a:lnTo>
                  <a:pt x="0" y="51010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669379" y="2558750"/>
            <a:ext cx="10949242" cy="2066951"/>
          </a:xfrm>
          <a:prstGeom prst="rect">
            <a:avLst/>
          </a:prstGeom>
        </p:spPr>
        <p:txBody>
          <a:bodyPr anchor="t" rtlCol="false" tIns="0" lIns="0" bIns="0" rIns="0">
            <a:spAutoFit/>
          </a:bodyPr>
          <a:lstStyle/>
          <a:p>
            <a:pPr algn="ctr" marL="0" indent="0" lvl="1">
              <a:lnSpc>
                <a:spcPts val="14618"/>
              </a:lnSpc>
              <a:spcBef>
                <a:spcPct val="0"/>
              </a:spcBef>
            </a:pPr>
            <a:r>
              <a:rPr lang="en-US" sz="14193">
                <a:solidFill>
                  <a:srgbClr val="F4ECE5"/>
                </a:solidFill>
                <a:latin typeface="Bryndan Write Bold"/>
              </a:rPr>
              <a:t>EVALUATION</a:t>
            </a:r>
          </a:p>
        </p:txBody>
      </p:sp>
      <p:sp>
        <p:nvSpPr>
          <p:cNvPr name="Freeform 5" id="5"/>
          <p:cNvSpPr/>
          <p:nvPr/>
        </p:nvSpPr>
        <p:spPr>
          <a:xfrm flipH="false" flipV="false" rot="852234">
            <a:off x="14211581" y="1737943"/>
            <a:ext cx="1307816" cy="1451114"/>
          </a:xfrm>
          <a:custGeom>
            <a:avLst/>
            <a:gdLst/>
            <a:ahLst/>
            <a:cxnLst/>
            <a:rect r="r" b="b" t="t" l="l"/>
            <a:pathLst>
              <a:path h="1451114" w="1307816">
                <a:moveTo>
                  <a:pt x="0" y="0"/>
                </a:moveTo>
                <a:lnTo>
                  <a:pt x="1307816" y="0"/>
                </a:lnTo>
                <a:lnTo>
                  <a:pt x="1307816" y="1451114"/>
                </a:lnTo>
                <a:lnTo>
                  <a:pt x="0" y="14511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3116196" y="6476140"/>
            <a:ext cx="12055609" cy="2451990"/>
          </a:xfrm>
          <a:prstGeom prst="rect">
            <a:avLst/>
          </a:prstGeom>
        </p:spPr>
        <p:txBody>
          <a:bodyPr anchor="t" rtlCol="false" tIns="0" lIns="0" bIns="0" rIns="0">
            <a:spAutoFit/>
          </a:bodyPr>
          <a:lstStyle/>
          <a:p>
            <a:pPr algn="just">
              <a:lnSpc>
                <a:spcPts val="3282"/>
              </a:lnSpc>
            </a:pPr>
            <a:r>
              <a:rPr lang="en-US" sz="2001">
                <a:solidFill>
                  <a:srgbClr val="FFFFFF"/>
                </a:solidFill>
                <a:latin typeface="Poppins"/>
              </a:rPr>
              <a:t>We assessed model performance using various evaluation metrics including </a:t>
            </a:r>
            <a:r>
              <a:rPr lang="en-US" sz="2001">
                <a:solidFill>
                  <a:srgbClr val="FFE194"/>
                </a:solidFill>
                <a:latin typeface="Poppins Bold"/>
              </a:rPr>
              <a:t>accuracy</a:t>
            </a:r>
            <a:r>
              <a:rPr lang="en-US" sz="2001">
                <a:solidFill>
                  <a:srgbClr val="FFFFFF"/>
                </a:solidFill>
                <a:latin typeface="Poppins"/>
              </a:rPr>
              <a:t>, </a:t>
            </a:r>
            <a:r>
              <a:rPr lang="en-US" sz="2001">
                <a:solidFill>
                  <a:srgbClr val="FFE194"/>
                </a:solidFill>
                <a:latin typeface="Poppins Bold"/>
              </a:rPr>
              <a:t>bias </a:t>
            </a:r>
            <a:r>
              <a:rPr lang="en-US" sz="2001">
                <a:solidFill>
                  <a:srgbClr val="FFFFFF"/>
                </a:solidFill>
                <a:latin typeface="Poppins"/>
              </a:rPr>
              <a:t>and </a:t>
            </a:r>
            <a:r>
              <a:rPr lang="en-US" sz="2001">
                <a:solidFill>
                  <a:srgbClr val="FFE194"/>
                </a:solidFill>
                <a:latin typeface="Poppins Bold"/>
              </a:rPr>
              <a:t>variance</a:t>
            </a:r>
            <a:r>
              <a:rPr lang="en-US" sz="2001">
                <a:solidFill>
                  <a:srgbClr val="FFFFFF"/>
                </a:solidFill>
                <a:latin typeface="Poppins"/>
              </a:rPr>
              <a:t>. </a:t>
            </a:r>
          </a:p>
          <a:p>
            <a:pPr algn="just">
              <a:lnSpc>
                <a:spcPts val="3282"/>
              </a:lnSpc>
            </a:pPr>
          </a:p>
          <a:p>
            <a:pPr algn="just" marL="0" indent="0" lvl="0">
              <a:lnSpc>
                <a:spcPts val="3282"/>
              </a:lnSpc>
              <a:spcBef>
                <a:spcPct val="0"/>
              </a:spcBef>
            </a:pPr>
            <a:r>
              <a:rPr lang="en-US" sz="2001">
                <a:solidFill>
                  <a:srgbClr val="FFFFFF"/>
                </a:solidFill>
                <a:latin typeface="Poppins"/>
              </a:rPr>
              <a:t>The </a:t>
            </a:r>
            <a:r>
              <a:rPr lang="en-US" sz="2001">
                <a:solidFill>
                  <a:srgbClr val="FFE194"/>
                </a:solidFill>
                <a:latin typeface="Poppins Bold"/>
              </a:rPr>
              <a:t>confusion matrix</a:t>
            </a:r>
            <a:r>
              <a:rPr lang="en-US" sz="2001">
                <a:solidFill>
                  <a:srgbClr val="FFFFFF"/>
                </a:solidFill>
                <a:latin typeface="Poppins"/>
              </a:rPr>
              <a:t> visualizations provided insights into true positives, true negatives, false positives, and false negatives for each model. By comparing these metrics, we identified the most effective model for predicting heart failure.</a:t>
            </a:r>
          </a:p>
        </p:txBody>
      </p:sp>
      <p:sp>
        <p:nvSpPr>
          <p:cNvPr name="Freeform 7" id="7"/>
          <p:cNvSpPr/>
          <p:nvPr/>
        </p:nvSpPr>
        <p:spPr>
          <a:xfrm flipH="false" flipV="false" rot="-10249530">
            <a:off x="2532218" y="3900144"/>
            <a:ext cx="1307816" cy="1451114"/>
          </a:xfrm>
          <a:custGeom>
            <a:avLst/>
            <a:gdLst/>
            <a:ahLst/>
            <a:cxnLst/>
            <a:rect r="r" b="b" t="t" l="l"/>
            <a:pathLst>
              <a:path h="1451114" w="1307816">
                <a:moveTo>
                  <a:pt x="0" y="0"/>
                </a:moveTo>
                <a:lnTo>
                  <a:pt x="1307816" y="0"/>
                </a:lnTo>
                <a:lnTo>
                  <a:pt x="1307816" y="1451114"/>
                </a:lnTo>
                <a:lnTo>
                  <a:pt x="0" y="14511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758414" y="-255839"/>
            <a:ext cx="3183313" cy="2216744"/>
          </a:xfrm>
          <a:custGeom>
            <a:avLst/>
            <a:gdLst/>
            <a:ahLst/>
            <a:cxnLst/>
            <a:rect r="r" b="b" t="t" l="l"/>
            <a:pathLst>
              <a:path h="2216744" w="3183313">
                <a:moveTo>
                  <a:pt x="0" y="0"/>
                </a:moveTo>
                <a:lnTo>
                  <a:pt x="3183313" y="0"/>
                </a:lnTo>
                <a:lnTo>
                  <a:pt x="3183313" y="2216743"/>
                </a:lnTo>
                <a:lnTo>
                  <a:pt x="0" y="221674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6474427" y="1687124"/>
            <a:ext cx="3627145" cy="3714953"/>
          </a:xfrm>
          <a:custGeom>
            <a:avLst/>
            <a:gdLst/>
            <a:ahLst/>
            <a:cxnLst/>
            <a:rect r="r" b="b" t="t" l="l"/>
            <a:pathLst>
              <a:path h="3714953" w="3627145">
                <a:moveTo>
                  <a:pt x="0" y="0"/>
                </a:moveTo>
                <a:lnTo>
                  <a:pt x="3627146" y="0"/>
                </a:lnTo>
                <a:lnTo>
                  <a:pt x="3627146" y="3714953"/>
                </a:lnTo>
                <a:lnTo>
                  <a:pt x="0" y="371495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513522" y="8244587"/>
            <a:ext cx="4146662" cy="3076069"/>
          </a:xfrm>
          <a:custGeom>
            <a:avLst/>
            <a:gdLst/>
            <a:ahLst/>
            <a:cxnLst/>
            <a:rect r="r" b="b" t="t" l="l"/>
            <a:pathLst>
              <a:path h="3076069" w="4146662">
                <a:moveTo>
                  <a:pt x="0" y="0"/>
                </a:moveTo>
                <a:lnTo>
                  <a:pt x="4146662" y="0"/>
                </a:lnTo>
                <a:lnTo>
                  <a:pt x="4146662" y="3076069"/>
                </a:lnTo>
                <a:lnTo>
                  <a:pt x="0" y="307606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758414" y="8553782"/>
            <a:ext cx="3574228" cy="2439411"/>
          </a:xfrm>
          <a:custGeom>
            <a:avLst/>
            <a:gdLst/>
            <a:ahLst/>
            <a:cxnLst/>
            <a:rect r="r" b="b" t="t" l="l"/>
            <a:pathLst>
              <a:path h="2439411" w="3574228">
                <a:moveTo>
                  <a:pt x="0" y="0"/>
                </a:moveTo>
                <a:lnTo>
                  <a:pt x="3574228" y="0"/>
                </a:lnTo>
                <a:lnTo>
                  <a:pt x="3574228" y="2439411"/>
                </a:lnTo>
                <a:lnTo>
                  <a:pt x="0" y="24394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820270" y="459188"/>
            <a:ext cx="4199183" cy="1030709"/>
          </a:xfrm>
          <a:custGeom>
            <a:avLst/>
            <a:gdLst/>
            <a:ahLst/>
            <a:cxnLst/>
            <a:rect r="r" b="b" t="t" l="l"/>
            <a:pathLst>
              <a:path h="1030709" w="4199183">
                <a:moveTo>
                  <a:pt x="0" y="0"/>
                </a:moveTo>
                <a:lnTo>
                  <a:pt x="4199183" y="0"/>
                </a:lnTo>
                <a:lnTo>
                  <a:pt x="4199183" y="1030709"/>
                </a:lnTo>
                <a:lnTo>
                  <a:pt x="0" y="10307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5852970" y="8281360"/>
            <a:ext cx="2812659" cy="2984254"/>
          </a:xfrm>
          <a:custGeom>
            <a:avLst/>
            <a:gdLst/>
            <a:ahLst/>
            <a:cxnLst/>
            <a:rect r="r" b="b" t="t" l="l"/>
            <a:pathLst>
              <a:path h="2984254" w="2812659">
                <a:moveTo>
                  <a:pt x="0" y="0"/>
                </a:moveTo>
                <a:lnTo>
                  <a:pt x="2812660" y="0"/>
                </a:lnTo>
                <a:lnTo>
                  <a:pt x="2812660" y="2984254"/>
                </a:lnTo>
                <a:lnTo>
                  <a:pt x="0" y="29842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758414" y="-255839"/>
            <a:ext cx="3183313" cy="2216744"/>
          </a:xfrm>
          <a:custGeom>
            <a:avLst/>
            <a:gdLst/>
            <a:ahLst/>
            <a:cxnLst/>
            <a:rect r="r" b="b" t="t" l="l"/>
            <a:pathLst>
              <a:path h="2216744" w="3183313">
                <a:moveTo>
                  <a:pt x="0" y="0"/>
                </a:moveTo>
                <a:lnTo>
                  <a:pt x="3183313" y="0"/>
                </a:lnTo>
                <a:lnTo>
                  <a:pt x="3183313" y="2216743"/>
                </a:lnTo>
                <a:lnTo>
                  <a:pt x="0" y="221674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7950422" y="-1241235"/>
            <a:ext cx="4323175" cy="2703950"/>
          </a:xfrm>
          <a:custGeom>
            <a:avLst/>
            <a:gdLst/>
            <a:ahLst/>
            <a:cxnLst/>
            <a:rect r="r" b="b" t="t" l="l"/>
            <a:pathLst>
              <a:path h="2703950" w="4323175">
                <a:moveTo>
                  <a:pt x="0" y="0"/>
                </a:moveTo>
                <a:lnTo>
                  <a:pt x="4323176" y="0"/>
                </a:lnTo>
                <a:lnTo>
                  <a:pt x="4323176" y="2703950"/>
                </a:lnTo>
                <a:lnTo>
                  <a:pt x="0" y="270395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2546313">
            <a:off x="-2101172" y="5428761"/>
            <a:ext cx="3464537" cy="2166911"/>
          </a:xfrm>
          <a:custGeom>
            <a:avLst/>
            <a:gdLst/>
            <a:ahLst/>
            <a:cxnLst/>
            <a:rect r="r" b="b" t="t" l="l"/>
            <a:pathLst>
              <a:path h="2166911" w="3464537">
                <a:moveTo>
                  <a:pt x="0" y="0"/>
                </a:moveTo>
                <a:lnTo>
                  <a:pt x="3464538" y="0"/>
                </a:lnTo>
                <a:lnTo>
                  <a:pt x="3464538" y="2166911"/>
                </a:lnTo>
                <a:lnTo>
                  <a:pt x="0" y="216691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11686016" y="8553782"/>
            <a:ext cx="3439130" cy="3522386"/>
          </a:xfrm>
          <a:custGeom>
            <a:avLst/>
            <a:gdLst/>
            <a:ahLst/>
            <a:cxnLst/>
            <a:rect r="r" b="b" t="t" l="l"/>
            <a:pathLst>
              <a:path h="3522386" w="3439130">
                <a:moveTo>
                  <a:pt x="0" y="0"/>
                </a:moveTo>
                <a:lnTo>
                  <a:pt x="3439130" y="0"/>
                </a:lnTo>
                <a:lnTo>
                  <a:pt x="3439130" y="3522386"/>
                </a:lnTo>
                <a:lnTo>
                  <a:pt x="0" y="35223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3490204" y="-2113316"/>
            <a:ext cx="3627145" cy="3714953"/>
          </a:xfrm>
          <a:custGeom>
            <a:avLst/>
            <a:gdLst/>
            <a:ahLst/>
            <a:cxnLst/>
            <a:rect r="r" b="b" t="t" l="l"/>
            <a:pathLst>
              <a:path h="3714953" w="3627145">
                <a:moveTo>
                  <a:pt x="0" y="0"/>
                </a:moveTo>
                <a:lnTo>
                  <a:pt x="3627145" y="0"/>
                </a:lnTo>
                <a:lnTo>
                  <a:pt x="3627145" y="3714953"/>
                </a:lnTo>
                <a:lnTo>
                  <a:pt x="0" y="371495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1" id="11"/>
          <p:cNvSpPr/>
          <p:nvPr/>
        </p:nvSpPr>
        <p:spPr>
          <a:xfrm flipH="false" flipV="false" rot="0">
            <a:off x="4253903" y="8826204"/>
            <a:ext cx="3938421" cy="2921593"/>
          </a:xfrm>
          <a:custGeom>
            <a:avLst/>
            <a:gdLst/>
            <a:ahLst/>
            <a:cxnLst/>
            <a:rect r="r" b="b" t="t" l="l"/>
            <a:pathLst>
              <a:path h="2921593" w="3938421">
                <a:moveTo>
                  <a:pt x="0" y="0"/>
                </a:moveTo>
                <a:lnTo>
                  <a:pt x="3938421" y="0"/>
                </a:lnTo>
                <a:lnTo>
                  <a:pt x="3938421" y="2921592"/>
                </a:lnTo>
                <a:lnTo>
                  <a:pt x="0" y="292159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2" id="12"/>
          <p:cNvSpPr/>
          <p:nvPr/>
        </p:nvSpPr>
        <p:spPr>
          <a:xfrm flipH="false" flipV="false" rot="0">
            <a:off x="17545050" y="2668437"/>
            <a:ext cx="3842656" cy="3842656"/>
          </a:xfrm>
          <a:custGeom>
            <a:avLst/>
            <a:gdLst/>
            <a:ahLst/>
            <a:cxnLst/>
            <a:rect r="r" b="b" t="t" l="l"/>
            <a:pathLst>
              <a:path h="3842656" w="3842656">
                <a:moveTo>
                  <a:pt x="0" y="0"/>
                </a:moveTo>
                <a:lnTo>
                  <a:pt x="3842656" y="0"/>
                </a:lnTo>
                <a:lnTo>
                  <a:pt x="3842656" y="3842656"/>
                </a:lnTo>
                <a:lnTo>
                  <a:pt x="0" y="3842656"/>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TextBox 13" id="13"/>
          <p:cNvSpPr txBox="true"/>
          <p:nvPr/>
        </p:nvSpPr>
        <p:spPr>
          <a:xfrm rot="0">
            <a:off x="2639783" y="3885981"/>
            <a:ext cx="13584675" cy="2625112"/>
          </a:xfrm>
          <a:prstGeom prst="rect">
            <a:avLst/>
          </a:prstGeom>
        </p:spPr>
        <p:txBody>
          <a:bodyPr anchor="t" rtlCol="false" tIns="0" lIns="0" bIns="0" rIns="0">
            <a:spAutoFit/>
          </a:bodyPr>
          <a:lstStyle/>
          <a:p>
            <a:pPr algn="ctr">
              <a:lnSpc>
                <a:spcPts val="9825"/>
              </a:lnSpc>
            </a:pPr>
            <a:r>
              <a:rPr lang="en-US" sz="9539">
                <a:solidFill>
                  <a:srgbClr val="F4ECE5"/>
                </a:solidFill>
                <a:latin typeface="Bryndan Write Bold"/>
              </a:rPr>
              <a:t>Turning data into hope – one heartbeat at a time.</a:t>
            </a:r>
          </a:p>
        </p:txBody>
      </p:sp>
      <p:sp>
        <p:nvSpPr>
          <p:cNvPr name="Freeform 14" id="14"/>
          <p:cNvSpPr/>
          <p:nvPr/>
        </p:nvSpPr>
        <p:spPr>
          <a:xfrm flipH="false" flipV="false" rot="0">
            <a:off x="9986296" y="8826204"/>
            <a:ext cx="971896" cy="1117122"/>
          </a:xfrm>
          <a:custGeom>
            <a:avLst/>
            <a:gdLst/>
            <a:ahLst/>
            <a:cxnLst/>
            <a:rect r="r" b="b" t="t" l="l"/>
            <a:pathLst>
              <a:path h="1117122" w="971896">
                <a:moveTo>
                  <a:pt x="0" y="0"/>
                </a:moveTo>
                <a:lnTo>
                  <a:pt x="971895" y="0"/>
                </a:lnTo>
                <a:lnTo>
                  <a:pt x="971895" y="1117121"/>
                </a:lnTo>
                <a:lnTo>
                  <a:pt x="0" y="1117121"/>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5" id="15"/>
          <p:cNvSpPr/>
          <p:nvPr/>
        </p:nvSpPr>
        <p:spPr>
          <a:xfrm flipH="false" flipV="false" rot="0">
            <a:off x="347295" y="2712965"/>
            <a:ext cx="971896" cy="1117122"/>
          </a:xfrm>
          <a:custGeom>
            <a:avLst/>
            <a:gdLst/>
            <a:ahLst/>
            <a:cxnLst/>
            <a:rect r="r" b="b" t="t" l="l"/>
            <a:pathLst>
              <a:path h="1117122" w="971896">
                <a:moveTo>
                  <a:pt x="0" y="0"/>
                </a:moveTo>
                <a:lnTo>
                  <a:pt x="971896" y="0"/>
                </a:lnTo>
                <a:lnTo>
                  <a:pt x="971896" y="1117122"/>
                </a:lnTo>
                <a:lnTo>
                  <a:pt x="0" y="1117122"/>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DAF_ygRLp2w</dc:identifier>
  <dcterms:modified xsi:type="dcterms:W3CDTF">2011-08-01T06:04:30Z</dcterms:modified>
  <cp:revision>1</cp:revision>
  <dc:title>Team project - ACS4</dc:title>
</cp:coreProperties>
</file>